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7" r:id="rId2"/>
    <p:sldId id="257" r:id="rId3"/>
    <p:sldId id="289" r:id="rId4"/>
    <p:sldId id="290" r:id="rId5"/>
    <p:sldId id="291" r:id="rId6"/>
    <p:sldId id="293" r:id="rId7"/>
    <p:sldId id="292" r:id="rId8"/>
    <p:sldId id="294" r:id="rId9"/>
    <p:sldId id="295" r:id="rId10"/>
    <p:sldId id="296" r:id="rId11"/>
    <p:sldId id="297" r:id="rId12"/>
    <p:sldId id="299" r:id="rId13"/>
    <p:sldId id="300" r:id="rId14"/>
    <p:sldId id="306" r:id="rId15"/>
    <p:sldId id="302" r:id="rId16"/>
    <p:sldId id="303" r:id="rId17"/>
    <p:sldId id="304" r:id="rId18"/>
    <p:sldId id="276" r:id="rId19"/>
    <p:sldId id="277" r:id="rId20"/>
    <p:sldId id="278" r:id="rId21"/>
    <p:sldId id="279" r:id="rId22"/>
    <p:sldId id="281" r:id="rId23"/>
    <p:sldId id="280" r:id="rId24"/>
    <p:sldId id="287" r:id="rId25"/>
    <p:sldId id="282" r:id="rId26"/>
    <p:sldId id="283" r:id="rId27"/>
    <p:sldId id="286" r:id="rId28"/>
    <p:sldId id="28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28BCE"/>
    <a:srgbClr val="E96751"/>
    <a:srgbClr val="FFD966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34" autoAdjust="0"/>
    <p:restoredTop sz="94660"/>
  </p:normalViewPr>
  <p:slideViewPr>
    <p:cSldViewPr snapToGrid="0">
      <p:cViewPr>
        <p:scale>
          <a:sx n="75" d="100"/>
          <a:sy n="75" d="100"/>
        </p:scale>
        <p:origin x="-2142" y="-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47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6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705BB5-FE0B-4196-916B-019E62FFC8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690363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6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6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7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2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61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D1C21-1FA4-43B3-BDB5-B3D59328C714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394CF-1484-43A2-B514-71B0CD655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9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37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2.wdp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microsoft.com/office/2007/relationships/hdphoto" Target="../media/hdphoto4.wdp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sofiaglobe.com/wp-content/uploads/2014/05/sofia-science-festival-logo-and-tree_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277"/>
          <a:stretch/>
        </p:blipFill>
        <p:spPr bwMode="auto">
          <a:xfrm>
            <a:off x="5442857" y="76047"/>
            <a:ext cx="3701143" cy="44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532" y="1683646"/>
            <a:ext cx="8274957" cy="2138699"/>
          </a:xfrm>
        </p:spPr>
        <p:txBody>
          <a:bodyPr>
            <a:noAutofit/>
          </a:bodyPr>
          <a:lstStyle/>
          <a:p>
            <a:pPr algn="l"/>
            <a:r>
              <a:rPr lang="en-US" sz="8000" b="1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FOOD</a:t>
            </a:r>
            <a:r>
              <a:rPr lang="en-US" sz="8000" b="1" dirty="0" smtClean="0">
                <a:latin typeface="Century Gothic" panose="020B0502020202020204" pitchFamily="34" charset="0"/>
              </a:rPr>
              <a:t> </a:t>
            </a:r>
            <a:r>
              <a:rPr lang="en-US" sz="8000" dirty="0" smtClean="0">
                <a:latin typeface="Century Gothic" panose="020B0502020202020204" pitchFamily="34" charset="0"/>
              </a:rPr>
              <a:t/>
            </a:r>
            <a:br>
              <a:rPr lang="en-US" sz="8000" dirty="0" smtClean="0">
                <a:latin typeface="Century Gothic" panose="020B0502020202020204" pitchFamily="34" charset="0"/>
              </a:rPr>
            </a:br>
            <a:r>
              <a:rPr lang="en-US" sz="8000" dirty="0" smtClean="0">
                <a:latin typeface="Century Gothic" panose="020B0502020202020204" pitchFamily="34" charset="0"/>
              </a:rPr>
              <a:t>FOR </a:t>
            </a:r>
            <a:br>
              <a:rPr lang="en-US" sz="8000" dirty="0" smtClean="0">
                <a:latin typeface="Century Gothic" panose="020B0502020202020204" pitchFamily="34" charset="0"/>
              </a:rPr>
            </a:br>
            <a:r>
              <a:rPr 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MANKIND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77838"/>
            <a:ext cx="6858000" cy="1036223"/>
          </a:xfrm>
        </p:spPr>
        <p:txBody>
          <a:bodyPr>
            <a:noAutofit/>
          </a:bodyPr>
          <a:lstStyle/>
          <a:p>
            <a:r>
              <a:rPr lang="en-US" sz="2000" b="1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 PRAKIT SUKYAI</a:t>
            </a:r>
            <a:endParaRPr lang="th-TH" sz="2000" b="1" spc="3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DEPARTMENT OF </a:t>
            </a:r>
            <a:r>
              <a:rPr lang="en-US" sz="2000" b="1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BIOTECHNOLOGY</a:t>
            </a:r>
            <a:br>
              <a:rPr lang="en-US" sz="2000" b="1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FACULTY OF </a:t>
            </a:r>
            <a:r>
              <a:rPr lang="en-US" sz="2000" b="1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AGRO-INDUSTRY</a:t>
            </a:r>
            <a:endParaRPr lang="en-US" sz="2000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46136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0500" y="62468"/>
            <a:ext cx="5505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INFLUENCE</a:t>
            </a:r>
            <a:r>
              <a:rPr lang="en-US" sz="2400" b="1" spc="3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sz="2400" spc="3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OF</a:t>
            </a:r>
            <a:r>
              <a:rPr lang="en-US" sz="2400" b="1" spc="3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CONSUMPTION</a:t>
            </a:r>
            <a:endParaRPr lang="en-US" sz="2400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79400" y="558800"/>
            <a:ext cx="8864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://www.itsybitsysteps.com/wp-content/uploads/2012/10/food-tast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/>
          <a:stretch/>
        </p:blipFill>
        <p:spPr bwMode="auto">
          <a:xfrm>
            <a:off x="35952" y="654062"/>
            <a:ext cx="2385272" cy="19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media2.s-nbcnews.com/i/MSNBC/Components/Video/130219/x_tdy_30_food_taster2_13021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28"/>
          <a:stretch/>
        </p:blipFill>
        <p:spPr bwMode="auto">
          <a:xfrm>
            <a:off x="2475311" y="654061"/>
            <a:ext cx="2276990" cy="19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boingboing.net/images/247744303_0baa3f803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5"/>
          <a:stretch/>
        </p:blipFill>
        <p:spPr bwMode="auto">
          <a:xfrm>
            <a:off x="4794850" y="646582"/>
            <a:ext cx="2233100" cy="19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http://s1.favim.com/orig/19/chocolate-food-heaven-strawberries-yum-Favim.com-20056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66" y="646582"/>
            <a:ext cx="2013017" cy="19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41221" y="2771685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HABIT</a:t>
            </a:r>
            <a:endParaRPr lang="en-US" sz="3600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1221" y="3550611"/>
            <a:ext cx="284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TRADITION</a:t>
            </a:r>
            <a:endParaRPr lang="en-US" sz="3600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6168" y="4329537"/>
            <a:ext cx="4208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ADVERTISEMENT</a:t>
            </a:r>
            <a:endParaRPr lang="en-US" sz="3600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04379" y="2784563"/>
            <a:ext cx="25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RELIGION</a:t>
            </a:r>
            <a:endParaRPr lang="en-US" sz="3600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04379" y="3563489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BELIEF</a:t>
            </a:r>
            <a:endParaRPr lang="en-US" sz="3600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4379" y="4342415"/>
            <a:ext cx="32608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CONSUMER </a:t>
            </a:r>
          </a:p>
          <a:p>
            <a:r>
              <a:rPr lang="en-US" sz="3600" spc="3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FINANCIAL </a:t>
            </a:r>
          </a:p>
          <a:p>
            <a:r>
              <a:rPr lang="en-US" sz="3600" spc="3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CONDITION</a:t>
            </a:r>
            <a:endParaRPr lang="en-US" sz="3600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38796" y="2930912"/>
            <a:ext cx="327875" cy="3278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8796" y="3709838"/>
            <a:ext cx="327875" cy="3278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38796" y="4488764"/>
            <a:ext cx="327875" cy="3278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96198" y="2943790"/>
            <a:ext cx="327875" cy="3278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96198" y="3745597"/>
            <a:ext cx="327875" cy="3278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96198" y="4501642"/>
            <a:ext cx="327875" cy="3278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6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10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0500" y="62468"/>
            <a:ext cx="298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Quality Factors</a:t>
            </a:r>
            <a:endParaRPr lang="en-US" sz="2400" dirty="0" smtClean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79400" y="558800"/>
            <a:ext cx="8864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36250" y="1283488"/>
            <a:ext cx="2552302" cy="4130635"/>
            <a:chOff x="933078" y="1252188"/>
            <a:chExt cx="2552302" cy="4130635"/>
          </a:xfrm>
        </p:grpSpPr>
        <p:pic>
          <p:nvPicPr>
            <p:cNvPr id="14340" name="Picture 4" descr="http://global.networldalliance.com/new/images/article/great_for_u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630" y="1252188"/>
              <a:ext cx="2130688" cy="323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33078" y="4551826"/>
              <a:ext cx="25523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spc="300" dirty="0" smtClean="0">
                  <a:solidFill>
                    <a:schemeClr val="accent6">
                      <a:lumMod val="75000"/>
                    </a:schemeClr>
                  </a:solidFill>
                  <a:latin typeface="Century Gothic" panose="020B0502020202020204" pitchFamily="34" charset="0"/>
                </a:rPr>
                <a:t>Needs in </a:t>
              </a:r>
            </a:p>
            <a:p>
              <a:pPr algn="ctr"/>
              <a:r>
                <a:rPr lang="en-US" sz="2400" b="1" spc="300" dirty="0" smtClean="0">
                  <a:solidFill>
                    <a:schemeClr val="accent6">
                      <a:lumMod val="75000"/>
                    </a:schemeClr>
                  </a:solidFill>
                  <a:latin typeface="Century Gothic" panose="020B0502020202020204" pitchFamily="34" charset="0"/>
                </a:rPr>
                <a:t>Food Quality</a:t>
              </a:r>
              <a:endParaRPr lang="en-US" sz="24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4818745" y="1283488"/>
            <a:ext cx="4103455" cy="91440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Purity &amp; Safety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Usage / Consumption</a:t>
            </a:r>
            <a:endParaRPr 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818744" y="2345897"/>
            <a:ext cx="4103455" cy="91440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Convenient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usage / Consumption</a:t>
            </a:r>
            <a:endParaRPr 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818743" y="3456236"/>
            <a:ext cx="4103455" cy="91440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Specific characteristics of food</a:t>
            </a:r>
            <a:endParaRPr 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818742" y="4578581"/>
            <a:ext cx="4103455" cy="91440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Benefits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(Direct / Indirect)</a:t>
            </a:r>
            <a:endParaRPr 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Isosceles Triangle 2"/>
          <p:cNvSpPr/>
          <p:nvPr/>
        </p:nvSpPr>
        <p:spPr>
          <a:xfrm rot="16200000">
            <a:off x="2741114" y="1557102"/>
            <a:ext cx="819468" cy="319318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6200000">
            <a:off x="2741114" y="2675363"/>
            <a:ext cx="819468" cy="319318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6200000">
            <a:off x="2741114" y="3735339"/>
            <a:ext cx="819468" cy="319318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16200000">
            <a:off x="2741114" y="4873834"/>
            <a:ext cx="819468" cy="319318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2" name="Picture 6" descr="http://t1.gstatic.com/images?q=tbn:ANd9GcS2dZoUQPStMnd9cgb-LWNAEYlxBDF8IdHuCauwAIoaZw2grN1wH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57"/>
          <a:stretch/>
        </p:blipFill>
        <p:spPr bwMode="auto">
          <a:xfrm>
            <a:off x="3658923" y="1268974"/>
            <a:ext cx="940562" cy="9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www.ionnex.com/images/icon_convenie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9013" y1="57073" x2="9013" y2="57073"/>
                        <a14:foregroundMark x1="90129" y1="63415" x2="90129" y2="6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79" y="2244882"/>
            <a:ext cx="1268918" cy="111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http://www.iksanika.com/media/i/products/ljt/ljt_icon.g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8" r="19096" b="24750"/>
          <a:stretch/>
        </p:blipFill>
        <p:spPr bwMode="auto">
          <a:xfrm>
            <a:off x="3463779" y="3397597"/>
            <a:ext cx="1306287" cy="112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http://www.ecreativeim.com/blog/wp-content/uploads/2011/05/facebook-like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83" y="4436776"/>
            <a:ext cx="1135482" cy="105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8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12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0500" y="62468"/>
            <a:ext cx="87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INDUSTRIAL REVOLUTION</a:t>
            </a:r>
            <a:endParaRPr lang="en-US" sz="2400" dirty="0" smtClean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0" y="558800"/>
            <a:ext cx="914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940157"/>
            <a:ext cx="7408762" cy="5023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03787" y="5964036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entury Gothic" panose="020B0502020202020204" pitchFamily="34" charset="0"/>
              </a:rPr>
              <a:t>1650-1750</a:t>
            </a:r>
            <a:endParaRPr lang="th-TH" sz="2000" dirty="0" err="1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2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13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-7326"/>
            <a:ext cx="9143999" cy="5661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0500" y="62468"/>
            <a:ext cx="87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INDUSTRIAL EVOLUTION</a:t>
            </a:r>
            <a:endParaRPr lang="en-US" sz="2400" dirty="0" smtClean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0" y="558800"/>
            <a:ext cx="914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740618" y="668056"/>
            <a:ext cx="8301417" cy="4942749"/>
            <a:chOff x="250825" y="174625"/>
            <a:chExt cx="10145001" cy="6040438"/>
          </a:xfrm>
        </p:grpSpPr>
        <p:sp>
          <p:nvSpPr>
            <p:cNvPr id="9" name="Freeform 13"/>
            <p:cNvSpPr>
              <a:spLocks/>
            </p:cNvSpPr>
            <p:nvPr/>
          </p:nvSpPr>
          <p:spPr bwMode="auto">
            <a:xfrm rot="702518" flipH="1">
              <a:off x="5905500" y="931863"/>
              <a:ext cx="2019300" cy="5283200"/>
            </a:xfrm>
            <a:custGeom>
              <a:avLst/>
              <a:gdLst>
                <a:gd name="T0" fmla="*/ 2147483647 w 1368"/>
                <a:gd name="T1" fmla="*/ 2147483647 h 3952"/>
                <a:gd name="T2" fmla="*/ 2147483647 w 1368"/>
                <a:gd name="T3" fmla="*/ 2147483647 h 3952"/>
                <a:gd name="T4" fmla="*/ 2147483647 w 1368"/>
                <a:gd name="T5" fmla="*/ 2147483647 h 3952"/>
                <a:gd name="T6" fmla="*/ 2147483647 w 1368"/>
                <a:gd name="T7" fmla="*/ 2147483647 h 3952"/>
                <a:gd name="T8" fmla="*/ 2147483647 w 1368"/>
                <a:gd name="T9" fmla="*/ 2147483647 h 3952"/>
                <a:gd name="T10" fmla="*/ 2147483647 w 1368"/>
                <a:gd name="T11" fmla="*/ 2147483647 h 3952"/>
                <a:gd name="T12" fmla="*/ 2147483647 w 1368"/>
                <a:gd name="T13" fmla="*/ 2147483647 h 3952"/>
                <a:gd name="T14" fmla="*/ 2147483647 w 1368"/>
                <a:gd name="T15" fmla="*/ 2147483647 h 3952"/>
                <a:gd name="T16" fmla="*/ 2147483647 w 1368"/>
                <a:gd name="T17" fmla="*/ 2147483647 h 3952"/>
                <a:gd name="T18" fmla="*/ 2147483647 w 1368"/>
                <a:gd name="T19" fmla="*/ 2147483647 h 3952"/>
                <a:gd name="T20" fmla="*/ 2147483647 w 1368"/>
                <a:gd name="T21" fmla="*/ 2147483647 h 3952"/>
                <a:gd name="T22" fmla="*/ 2147483647 w 1368"/>
                <a:gd name="T23" fmla="*/ 2147483647 h 3952"/>
                <a:gd name="T24" fmla="*/ 2147483647 w 1368"/>
                <a:gd name="T25" fmla="*/ 2147483647 h 3952"/>
                <a:gd name="T26" fmla="*/ 2147483647 w 1368"/>
                <a:gd name="T27" fmla="*/ 2147483647 h 3952"/>
                <a:gd name="T28" fmla="*/ 2147483647 w 1368"/>
                <a:gd name="T29" fmla="*/ 2147483647 h 3952"/>
                <a:gd name="T30" fmla="*/ 2147483647 w 1368"/>
                <a:gd name="T31" fmla="*/ 2147483647 h 3952"/>
                <a:gd name="T32" fmla="*/ 2147483647 w 1368"/>
                <a:gd name="T33" fmla="*/ 2147483647 h 3952"/>
                <a:gd name="T34" fmla="*/ 2147483647 w 1368"/>
                <a:gd name="T35" fmla="*/ 2147483647 h 3952"/>
                <a:gd name="T36" fmla="*/ 2147483647 w 1368"/>
                <a:gd name="T37" fmla="*/ 2147483647 h 395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368" h="3952">
                  <a:moveTo>
                    <a:pt x="872" y="176"/>
                  </a:moveTo>
                  <a:cubicBezTo>
                    <a:pt x="680" y="352"/>
                    <a:pt x="296" y="864"/>
                    <a:pt x="152" y="1184"/>
                  </a:cubicBezTo>
                  <a:cubicBezTo>
                    <a:pt x="8" y="1504"/>
                    <a:pt x="16" y="1792"/>
                    <a:pt x="8" y="2096"/>
                  </a:cubicBezTo>
                  <a:cubicBezTo>
                    <a:pt x="0" y="2400"/>
                    <a:pt x="16" y="2744"/>
                    <a:pt x="104" y="3008"/>
                  </a:cubicBezTo>
                  <a:cubicBezTo>
                    <a:pt x="192" y="3272"/>
                    <a:pt x="496" y="3568"/>
                    <a:pt x="536" y="3680"/>
                  </a:cubicBezTo>
                  <a:cubicBezTo>
                    <a:pt x="576" y="3792"/>
                    <a:pt x="280" y="3640"/>
                    <a:pt x="344" y="3680"/>
                  </a:cubicBezTo>
                  <a:cubicBezTo>
                    <a:pt x="408" y="3720"/>
                    <a:pt x="792" y="3952"/>
                    <a:pt x="920" y="3920"/>
                  </a:cubicBezTo>
                  <a:cubicBezTo>
                    <a:pt x="1048" y="3888"/>
                    <a:pt x="1096" y="3544"/>
                    <a:pt x="1112" y="3488"/>
                  </a:cubicBezTo>
                  <a:cubicBezTo>
                    <a:pt x="1128" y="3432"/>
                    <a:pt x="1048" y="3560"/>
                    <a:pt x="1016" y="3584"/>
                  </a:cubicBezTo>
                  <a:cubicBezTo>
                    <a:pt x="984" y="3608"/>
                    <a:pt x="952" y="3656"/>
                    <a:pt x="920" y="3632"/>
                  </a:cubicBezTo>
                  <a:cubicBezTo>
                    <a:pt x="888" y="3608"/>
                    <a:pt x="912" y="3592"/>
                    <a:pt x="824" y="3440"/>
                  </a:cubicBezTo>
                  <a:cubicBezTo>
                    <a:pt x="736" y="3288"/>
                    <a:pt x="472" y="3016"/>
                    <a:pt x="392" y="2720"/>
                  </a:cubicBezTo>
                  <a:cubicBezTo>
                    <a:pt x="312" y="2424"/>
                    <a:pt x="336" y="1904"/>
                    <a:pt x="344" y="1664"/>
                  </a:cubicBezTo>
                  <a:cubicBezTo>
                    <a:pt x="352" y="1424"/>
                    <a:pt x="400" y="1384"/>
                    <a:pt x="440" y="1280"/>
                  </a:cubicBezTo>
                  <a:cubicBezTo>
                    <a:pt x="480" y="1176"/>
                    <a:pt x="472" y="1192"/>
                    <a:pt x="584" y="1040"/>
                  </a:cubicBezTo>
                  <a:cubicBezTo>
                    <a:pt x="696" y="888"/>
                    <a:pt x="1000" y="504"/>
                    <a:pt x="1112" y="368"/>
                  </a:cubicBezTo>
                  <a:cubicBezTo>
                    <a:pt x="1224" y="232"/>
                    <a:pt x="1224" y="264"/>
                    <a:pt x="1256" y="224"/>
                  </a:cubicBezTo>
                  <a:cubicBezTo>
                    <a:pt x="1288" y="184"/>
                    <a:pt x="1368" y="144"/>
                    <a:pt x="1304" y="128"/>
                  </a:cubicBezTo>
                  <a:cubicBezTo>
                    <a:pt x="1240" y="112"/>
                    <a:pt x="1064" y="0"/>
                    <a:pt x="872" y="176"/>
                  </a:cubicBez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 rot="-480548">
              <a:off x="1952625" y="839788"/>
              <a:ext cx="2095500" cy="5334000"/>
            </a:xfrm>
            <a:custGeom>
              <a:avLst/>
              <a:gdLst>
                <a:gd name="T0" fmla="*/ 2147483647 w 1368"/>
                <a:gd name="T1" fmla="*/ 2147483647 h 3952"/>
                <a:gd name="T2" fmla="*/ 2147483647 w 1368"/>
                <a:gd name="T3" fmla="*/ 2147483647 h 3952"/>
                <a:gd name="T4" fmla="*/ 2147483647 w 1368"/>
                <a:gd name="T5" fmla="*/ 2147483647 h 3952"/>
                <a:gd name="T6" fmla="*/ 2147483647 w 1368"/>
                <a:gd name="T7" fmla="*/ 2147483647 h 3952"/>
                <a:gd name="T8" fmla="*/ 2147483647 w 1368"/>
                <a:gd name="T9" fmla="*/ 2147483647 h 3952"/>
                <a:gd name="T10" fmla="*/ 2147483647 w 1368"/>
                <a:gd name="T11" fmla="*/ 2147483647 h 3952"/>
                <a:gd name="T12" fmla="*/ 2147483647 w 1368"/>
                <a:gd name="T13" fmla="*/ 2147483647 h 3952"/>
                <a:gd name="T14" fmla="*/ 2147483647 w 1368"/>
                <a:gd name="T15" fmla="*/ 2147483647 h 3952"/>
                <a:gd name="T16" fmla="*/ 2147483647 w 1368"/>
                <a:gd name="T17" fmla="*/ 2147483647 h 3952"/>
                <a:gd name="T18" fmla="*/ 2147483647 w 1368"/>
                <a:gd name="T19" fmla="*/ 2147483647 h 3952"/>
                <a:gd name="T20" fmla="*/ 2147483647 w 1368"/>
                <a:gd name="T21" fmla="*/ 2147483647 h 3952"/>
                <a:gd name="T22" fmla="*/ 2147483647 w 1368"/>
                <a:gd name="T23" fmla="*/ 2147483647 h 3952"/>
                <a:gd name="T24" fmla="*/ 2147483647 w 1368"/>
                <a:gd name="T25" fmla="*/ 2147483647 h 3952"/>
                <a:gd name="T26" fmla="*/ 2147483647 w 1368"/>
                <a:gd name="T27" fmla="*/ 2147483647 h 3952"/>
                <a:gd name="T28" fmla="*/ 2147483647 w 1368"/>
                <a:gd name="T29" fmla="*/ 2147483647 h 3952"/>
                <a:gd name="T30" fmla="*/ 2147483647 w 1368"/>
                <a:gd name="T31" fmla="*/ 2147483647 h 3952"/>
                <a:gd name="T32" fmla="*/ 2147483647 w 1368"/>
                <a:gd name="T33" fmla="*/ 2147483647 h 3952"/>
                <a:gd name="T34" fmla="*/ 2147483647 w 1368"/>
                <a:gd name="T35" fmla="*/ 2147483647 h 3952"/>
                <a:gd name="T36" fmla="*/ 2147483647 w 1368"/>
                <a:gd name="T37" fmla="*/ 2147483647 h 395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368" h="3952">
                  <a:moveTo>
                    <a:pt x="872" y="176"/>
                  </a:moveTo>
                  <a:cubicBezTo>
                    <a:pt x="680" y="352"/>
                    <a:pt x="296" y="864"/>
                    <a:pt x="152" y="1184"/>
                  </a:cubicBezTo>
                  <a:cubicBezTo>
                    <a:pt x="8" y="1504"/>
                    <a:pt x="16" y="1792"/>
                    <a:pt x="8" y="2096"/>
                  </a:cubicBezTo>
                  <a:cubicBezTo>
                    <a:pt x="0" y="2400"/>
                    <a:pt x="16" y="2744"/>
                    <a:pt x="104" y="3008"/>
                  </a:cubicBezTo>
                  <a:cubicBezTo>
                    <a:pt x="192" y="3272"/>
                    <a:pt x="496" y="3568"/>
                    <a:pt x="536" y="3680"/>
                  </a:cubicBezTo>
                  <a:cubicBezTo>
                    <a:pt x="576" y="3792"/>
                    <a:pt x="280" y="3640"/>
                    <a:pt x="344" y="3680"/>
                  </a:cubicBezTo>
                  <a:cubicBezTo>
                    <a:pt x="408" y="3720"/>
                    <a:pt x="792" y="3952"/>
                    <a:pt x="920" y="3920"/>
                  </a:cubicBezTo>
                  <a:cubicBezTo>
                    <a:pt x="1048" y="3888"/>
                    <a:pt x="1096" y="3544"/>
                    <a:pt x="1112" y="3488"/>
                  </a:cubicBezTo>
                  <a:cubicBezTo>
                    <a:pt x="1128" y="3432"/>
                    <a:pt x="1048" y="3560"/>
                    <a:pt x="1016" y="3584"/>
                  </a:cubicBezTo>
                  <a:cubicBezTo>
                    <a:pt x="984" y="3608"/>
                    <a:pt x="952" y="3656"/>
                    <a:pt x="920" y="3632"/>
                  </a:cubicBezTo>
                  <a:cubicBezTo>
                    <a:pt x="888" y="3608"/>
                    <a:pt x="912" y="3592"/>
                    <a:pt x="824" y="3440"/>
                  </a:cubicBezTo>
                  <a:cubicBezTo>
                    <a:pt x="736" y="3288"/>
                    <a:pt x="472" y="3016"/>
                    <a:pt x="392" y="2720"/>
                  </a:cubicBezTo>
                  <a:cubicBezTo>
                    <a:pt x="312" y="2424"/>
                    <a:pt x="336" y="1904"/>
                    <a:pt x="344" y="1664"/>
                  </a:cubicBezTo>
                  <a:cubicBezTo>
                    <a:pt x="352" y="1424"/>
                    <a:pt x="400" y="1384"/>
                    <a:pt x="440" y="1280"/>
                  </a:cubicBezTo>
                  <a:cubicBezTo>
                    <a:pt x="480" y="1176"/>
                    <a:pt x="472" y="1192"/>
                    <a:pt x="584" y="1040"/>
                  </a:cubicBezTo>
                  <a:cubicBezTo>
                    <a:pt x="696" y="888"/>
                    <a:pt x="1000" y="504"/>
                    <a:pt x="1112" y="368"/>
                  </a:cubicBezTo>
                  <a:cubicBezTo>
                    <a:pt x="1224" y="232"/>
                    <a:pt x="1224" y="264"/>
                    <a:pt x="1256" y="224"/>
                  </a:cubicBezTo>
                  <a:cubicBezTo>
                    <a:pt x="1288" y="184"/>
                    <a:pt x="1368" y="144"/>
                    <a:pt x="1304" y="128"/>
                  </a:cubicBezTo>
                  <a:cubicBezTo>
                    <a:pt x="1240" y="112"/>
                    <a:pt x="1064" y="0"/>
                    <a:pt x="872" y="176"/>
                  </a:cubicBez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804988" y="1066800"/>
              <a:ext cx="2125906" cy="714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>
                  <a:latin typeface="Century Gothic" panose="020B0502020202020204" pitchFamily="34" charset="0"/>
                  <a:cs typeface="Angsana New" pitchFamily="18" charset="-34"/>
                </a:rPr>
                <a:t>Industry</a:t>
              </a: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250825" y="2349500"/>
              <a:ext cx="5415065" cy="714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>
                  <a:latin typeface="Century Gothic" panose="020B0502020202020204" pitchFamily="34" charset="0"/>
                  <a:cs typeface="Angsana New" pitchFamily="18" charset="-34"/>
                </a:rPr>
                <a:t>Economy and Politics</a:t>
              </a:r>
            </a:p>
          </p:txBody>
        </p:sp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417513" y="3738563"/>
              <a:ext cx="3246452" cy="714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 err="1">
                  <a:latin typeface="Century Gothic" panose="020B0502020202020204" pitchFamily="34" charset="0"/>
                  <a:cs typeface="Angsana New" pitchFamily="18" charset="-34"/>
                </a:rPr>
                <a:t>Colonisation</a:t>
              </a:r>
              <a:endParaRPr lang="en-US" sz="3200" b="1" dirty="0">
                <a:latin typeface="Century Gothic" panose="020B0502020202020204" pitchFamily="34" charset="0"/>
                <a:cs typeface="Angsana New" pitchFamily="18" charset="-34"/>
              </a:endParaRPr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684213" y="4797425"/>
              <a:ext cx="3679393" cy="714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>
                  <a:latin typeface="Century Gothic" panose="020B0502020202020204" pitchFamily="34" charset="0"/>
                  <a:cs typeface="Angsana New" pitchFamily="18" charset="-34"/>
                </a:rPr>
                <a:t>World War I, II </a:t>
              </a:r>
            </a:p>
          </p:txBody>
        </p:sp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2752725" y="174625"/>
              <a:ext cx="5074200" cy="714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>
                  <a:solidFill>
                    <a:srgbClr val="00B0F0"/>
                  </a:solidFill>
                  <a:latin typeface="Century Gothic" panose="020B0502020202020204" pitchFamily="34" charset="0"/>
                  <a:cs typeface="Arial" charset="0"/>
                </a:rPr>
                <a:t>Industrial Revolution</a:t>
              </a:r>
              <a:endParaRPr lang="en-US" sz="3200" b="1" dirty="0">
                <a:solidFill>
                  <a:srgbClr val="00B0F0"/>
                </a:solidFill>
                <a:latin typeface="Century Gothic" panose="020B0502020202020204" pitchFamily="34" charset="0"/>
                <a:cs typeface="Angsana New" pitchFamily="18" charset="-34"/>
              </a:endParaRP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4826000" y="1358901"/>
              <a:ext cx="5569826" cy="71464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>
                  <a:latin typeface="Century Gothic" panose="020B0502020202020204" pitchFamily="34" charset="0"/>
                  <a:cs typeface="Angsana New" pitchFamily="18" charset="-34"/>
                </a:rPr>
                <a:t>Large quantity of food</a:t>
              </a:r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6188075" y="2819399"/>
              <a:ext cx="2825268" cy="71464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>
                  <a:latin typeface="Century Gothic" panose="020B0502020202020204" pitchFamily="34" charset="0"/>
                  <a:cs typeface="Angsana New" pitchFamily="18" charset="-34"/>
                </a:rPr>
                <a:t>Processing</a:t>
              </a:r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6600824" y="4322763"/>
              <a:ext cx="1428502" cy="71464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>
                  <a:latin typeface="Century Gothic" panose="020B0502020202020204" pitchFamily="34" charset="0"/>
                  <a:cs typeface="Angsana New" pitchFamily="18" charset="-34"/>
                </a:rPr>
                <a:t>Price</a:t>
              </a:r>
            </a:p>
          </p:txBody>
        </p:sp>
      </p:grp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3171030" y="5586412"/>
            <a:ext cx="29370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336600"/>
                </a:solidFill>
                <a:latin typeface="Century Gothic" panose="020B0502020202020204" pitchFamily="34" charset="0"/>
                <a:cs typeface="Angsana New" pitchFamily="18" charset="-34"/>
              </a:rPr>
              <a:t>Changing</a:t>
            </a:r>
            <a:r>
              <a:rPr lang="th-TH" sz="4000" b="1" dirty="0">
                <a:solidFill>
                  <a:srgbClr val="336600"/>
                </a:solidFill>
                <a:latin typeface="Century Gothic" panose="020B0502020202020204" pitchFamily="34" charset="0"/>
                <a:cs typeface="Angsana New" pitchFamily="18" charset="-34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336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://upload.wikimedia.org/wikipedia/commons/4/49/Fredmeyer_edit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048"/>
            <a:ext cx="9144000" cy="687804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2">
                  <a:shade val="100000"/>
                  <a:satMod val="115000"/>
                </a:schemeClr>
              </a:gs>
            </a:gsLst>
            <a:lin ang="0" scaled="1"/>
          </a:gradFill>
        </p:spPr>
      </p:pic>
      <p:sp>
        <p:nvSpPr>
          <p:cNvPr id="2" name="Rectangle 1"/>
          <p:cNvSpPr/>
          <p:nvPr/>
        </p:nvSpPr>
        <p:spPr>
          <a:xfrm>
            <a:off x="-1" y="-10447"/>
            <a:ext cx="9144000" cy="5692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14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0500" y="62468"/>
            <a:ext cx="87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latin typeface="Century Gothic" panose="020B0502020202020204" pitchFamily="34" charset="0"/>
              </a:rPr>
              <a:t>CHANGING…….</a:t>
            </a:r>
            <a:endParaRPr lang="en-US" sz="2400" dirty="0" smtClean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0" y="558800"/>
            <a:ext cx="914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412488" y="967453"/>
            <a:ext cx="8325112" cy="255454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cs typeface="Angsana New" pitchFamily="18" charset="-34"/>
              </a:rPr>
              <a:t> Economic</a:t>
            </a:r>
            <a:endParaRPr lang="th-TH" sz="3200" b="1" dirty="0">
              <a:solidFill>
                <a:schemeClr val="bg1"/>
              </a:solidFill>
              <a:latin typeface="Century Gothic" panose="020B0502020202020204" pitchFamily="34" charset="0"/>
              <a:cs typeface="Angsana New" pitchFamily="18" charset="-34"/>
            </a:endParaRPr>
          </a:p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cs typeface="Angsana New" pitchFamily="18" charset="-34"/>
              </a:rPr>
              <a:t> Society </a:t>
            </a:r>
          </a:p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cs typeface="Angsana New" pitchFamily="18" charset="-34"/>
              </a:rPr>
              <a:t> Culture</a:t>
            </a:r>
            <a:endParaRPr lang="th-TH" sz="3200" b="1" dirty="0">
              <a:solidFill>
                <a:schemeClr val="bg1"/>
              </a:solidFill>
              <a:latin typeface="Century Gothic" panose="020B0502020202020204" pitchFamily="34" charset="0"/>
              <a:cs typeface="Angsana New" pitchFamily="18" charset="-34"/>
            </a:endParaRPr>
          </a:p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cs typeface="Angsana New" pitchFamily="18" charset="-34"/>
              </a:rPr>
              <a:t> Structure of family institution</a:t>
            </a:r>
            <a:endParaRPr lang="th-TH" sz="3200" b="1" dirty="0">
              <a:solidFill>
                <a:schemeClr val="bg1"/>
              </a:solidFill>
              <a:latin typeface="Century Gothic" panose="020B0502020202020204" pitchFamily="34" charset="0"/>
              <a:cs typeface="Angsana New" pitchFamily="18" charset="-34"/>
            </a:endParaRPr>
          </a:p>
          <a:p>
            <a:pPr algn="ctr"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ngsana New" pitchFamily="18" charset="-34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cs typeface="Angsana New" pitchFamily="18" charset="-34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09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15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89038" y="473075"/>
            <a:ext cx="6567487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ngsana New" pitchFamily="18" charset="-34"/>
              </a:rPr>
              <a:t>Effect of changing</a:t>
            </a:r>
            <a:r>
              <a:rPr lang="th-TH" sz="5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ngsana New" pitchFamily="18" charset="-34"/>
              </a:rPr>
              <a:t>...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062413" y="1693863"/>
            <a:ext cx="4686300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ngsana New" pitchFamily="18" charset="-34"/>
              </a:rPr>
              <a:t>Food requirement</a:t>
            </a:r>
          </a:p>
          <a:p>
            <a:pPr marL="571500" indent="-5715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ngsana New" pitchFamily="18" charset="-34"/>
              </a:rPr>
              <a:t>Logistic</a:t>
            </a:r>
          </a:p>
          <a:p>
            <a:pPr marL="571500" indent="-5715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ngsana New" pitchFamily="18" charset="-34"/>
              </a:rPr>
              <a:t>Food price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775" y="2362200"/>
            <a:ext cx="3484563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ngsana New" pitchFamily="18" charset="-34"/>
              </a:rPr>
              <a:t>Increasing</a:t>
            </a:r>
            <a:endParaRPr lang="en-US" sz="4000" dirty="0">
              <a:solidFill>
                <a:srgbClr val="CC0000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19400" y="4964113"/>
            <a:ext cx="3962400" cy="9779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ngsana New" pitchFamily="18" charset="-34"/>
              </a:rPr>
              <a:t>Malnutrition</a:t>
            </a:r>
            <a:endParaRPr lang="th-TH" sz="4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ngsana New" pitchFamily="18" charset="-34"/>
            </a:endParaRPr>
          </a:p>
        </p:txBody>
      </p:sp>
      <p:sp>
        <p:nvSpPr>
          <p:cNvPr id="13" name="Striped Right Arrow 12"/>
          <p:cNvSpPr/>
          <p:nvPr/>
        </p:nvSpPr>
        <p:spPr>
          <a:xfrm>
            <a:off x="2994025" y="2527300"/>
            <a:ext cx="1014413" cy="533400"/>
          </a:xfrm>
          <a:prstGeom prst="strip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 Diagonal Corner Rectangle 13"/>
          <p:cNvSpPr/>
          <p:nvPr/>
        </p:nvSpPr>
        <p:spPr>
          <a:xfrm>
            <a:off x="104775" y="1397000"/>
            <a:ext cx="8886825" cy="2717800"/>
          </a:xfrm>
          <a:prstGeom prst="round2Diag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4008438" y="4179888"/>
            <a:ext cx="847725" cy="925512"/>
          </a:xfrm>
          <a:prstGeom prst="downArrow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25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16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7000" y="3810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FOOD FOR HUMAN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432832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7000" y="723900"/>
            <a:ext cx="8902700" cy="9398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9000">
                <a:schemeClr val="accent4">
                  <a:lumMod val="60000"/>
                  <a:lumOff val="4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4000" y="889744"/>
            <a:ext cx="111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entury Gothic" panose="020B0502020202020204" pitchFamily="34" charset="0"/>
              </a:rPr>
              <a:t>PAST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99300" y="915144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entury Gothic" panose="020B0502020202020204" pitchFamily="34" charset="0"/>
              </a:rPr>
              <a:t>PRESENT</a:t>
            </a:r>
          </a:p>
        </p:txBody>
      </p:sp>
      <p:sp>
        <p:nvSpPr>
          <p:cNvPr id="19" name="Pentagon 18"/>
          <p:cNvSpPr/>
          <p:nvPr/>
        </p:nvSpPr>
        <p:spPr>
          <a:xfrm>
            <a:off x="1951290" y="1061481"/>
            <a:ext cx="4906710" cy="292100"/>
          </a:xfrm>
          <a:prstGeom prst="homePlat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9000">
                <a:schemeClr val="accent4">
                  <a:lumMod val="60000"/>
                  <a:lumOff val="40000"/>
                </a:schemeClr>
              </a:gs>
              <a:gs pos="100000">
                <a:srgbClr val="FFC0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http://www.gge.co.jp/newsarticle/wp-content/uploads/2014/06/JUN.-6-308-illust_Jun6Effects-of-Overpopulati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"/>
          <a:stretch/>
        </p:blipFill>
        <p:spPr bwMode="auto">
          <a:xfrm>
            <a:off x="1219425" y="1920180"/>
            <a:ext cx="7137400" cy="41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600925" y="5641973"/>
            <a:ext cx="2755900" cy="463552"/>
          </a:xfrm>
          <a:prstGeom prst="rect">
            <a:avLst/>
          </a:prstGeom>
          <a:solidFill>
            <a:srgbClr val="E96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17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worldpo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199746"/>
            <a:ext cx="7799388" cy="600412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6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4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2025835333"/>
              </p:ext>
            </p:extLst>
          </p:nvPr>
        </p:nvGraphicFramePr>
        <p:xfrm>
          <a:off x="228600" y="1066800"/>
          <a:ext cx="8763000" cy="534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Chart" r:id="rId3" imgW="6524757" imgH="4067215" progId="MSGraph.Chart.8">
                  <p:embed followColorScheme="full"/>
                </p:oleObj>
              </mc:Choice>
              <mc:Fallback>
                <p:oleObj name="Chart" r:id="rId3" imgW="6524757" imgH="4067215" progId="MSGraph.Chart.8">
                  <p:embed followColorScheme="full"/>
                  <p:pic>
                    <p:nvPicPr>
                      <p:cNvPr id="0" name="Picture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066800"/>
                        <a:ext cx="8763000" cy="534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Text Box 6"/>
          <p:cNvSpPr txBox="1">
            <a:spLocks noChangeArrowheads="1"/>
          </p:cNvSpPr>
          <p:nvPr/>
        </p:nvSpPr>
        <p:spPr bwMode="auto">
          <a:xfrm rot="-5400000">
            <a:off x="-766762" y="3190875"/>
            <a:ext cx="23876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000" b="1">
                <a:latin typeface="Angsana New" panose="02020603050405020304" pitchFamily="18" charset="-34"/>
                <a:cs typeface="Angsana New" panose="02020603050405020304" pitchFamily="18" charset="-34"/>
              </a:rPr>
              <a:t>Population</a:t>
            </a:r>
            <a:r>
              <a:rPr lang="th-TH" altLang="en-US" sz="3000" b="1">
                <a:latin typeface="Angsana New" panose="02020603050405020304" pitchFamily="18" charset="-34"/>
                <a:cs typeface="Angsana New" panose="02020603050405020304" pitchFamily="18" charset="-34"/>
              </a:rPr>
              <a:t> (</a:t>
            </a:r>
            <a:r>
              <a:rPr lang="en-US" altLang="en-US" sz="3000" b="1">
                <a:latin typeface="Angsana New" panose="02020603050405020304" pitchFamily="18" charset="-34"/>
                <a:cs typeface="Angsana New" panose="02020603050405020304" pitchFamily="18" charset="-34"/>
              </a:rPr>
              <a:t>Billion</a:t>
            </a:r>
            <a:r>
              <a:rPr lang="th-TH" altLang="en-US" sz="3000" b="1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5715000"/>
            <a:ext cx="6481763" cy="53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486" name="TextBox 3"/>
          <p:cNvSpPr txBox="1">
            <a:spLocks noChangeArrowheads="1"/>
          </p:cNvSpPr>
          <p:nvPr/>
        </p:nvSpPr>
        <p:spPr bwMode="auto">
          <a:xfrm>
            <a:off x="1295400" y="5729288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Asia</a:t>
            </a:r>
          </a:p>
        </p:txBody>
      </p:sp>
      <p:sp>
        <p:nvSpPr>
          <p:cNvPr id="20487" name="TextBox 10"/>
          <p:cNvSpPr txBox="1">
            <a:spLocks noChangeArrowheads="1"/>
          </p:cNvSpPr>
          <p:nvPr/>
        </p:nvSpPr>
        <p:spPr bwMode="auto">
          <a:xfrm>
            <a:off x="2286000" y="5715000"/>
            <a:ext cx="64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Africa</a:t>
            </a:r>
          </a:p>
        </p:txBody>
      </p:sp>
      <p:sp>
        <p:nvSpPr>
          <p:cNvPr id="20488" name="TextBox 12"/>
          <p:cNvSpPr txBox="1">
            <a:spLocks noChangeArrowheads="1"/>
          </p:cNvSpPr>
          <p:nvPr/>
        </p:nvSpPr>
        <p:spPr bwMode="auto">
          <a:xfrm>
            <a:off x="4508500" y="5729288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Europe</a:t>
            </a:r>
          </a:p>
        </p:txBody>
      </p:sp>
      <p:sp>
        <p:nvSpPr>
          <p:cNvPr id="20489" name="TextBox 14"/>
          <p:cNvSpPr txBox="1">
            <a:spLocks noChangeArrowheads="1"/>
          </p:cNvSpPr>
          <p:nvPr/>
        </p:nvSpPr>
        <p:spPr bwMode="auto">
          <a:xfrm>
            <a:off x="6605588" y="5715000"/>
            <a:ext cx="733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Russia</a:t>
            </a:r>
          </a:p>
        </p:txBody>
      </p:sp>
      <p:sp>
        <p:nvSpPr>
          <p:cNvPr id="20492" name="TextBox 13"/>
          <p:cNvSpPr txBox="1">
            <a:spLocks noChangeArrowheads="1"/>
          </p:cNvSpPr>
          <p:nvPr/>
        </p:nvSpPr>
        <p:spPr bwMode="auto">
          <a:xfrm>
            <a:off x="5386388" y="5899150"/>
            <a:ext cx="1319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North America</a:t>
            </a:r>
          </a:p>
        </p:txBody>
      </p:sp>
      <p:sp>
        <p:nvSpPr>
          <p:cNvPr id="20493" name="TextBox 11"/>
          <p:cNvSpPr txBox="1">
            <a:spLocks noChangeArrowheads="1"/>
          </p:cNvSpPr>
          <p:nvPr/>
        </p:nvSpPr>
        <p:spPr bwMode="auto">
          <a:xfrm>
            <a:off x="3249613" y="5827713"/>
            <a:ext cx="1268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Latin America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27000" y="6464299"/>
            <a:ext cx="4902200" cy="330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18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1211573" y="337433"/>
            <a:ext cx="6797054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500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World Population  in </a:t>
            </a:r>
            <a:r>
              <a:rPr lang="th-TH" altLang="en-US" sz="3500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1990 </a:t>
            </a:r>
            <a:r>
              <a:rPr lang="en-US" altLang="en-US" sz="3500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and</a:t>
            </a:r>
            <a:r>
              <a:rPr lang="th-TH" altLang="en-US" sz="3500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7939915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571500" y="357991"/>
            <a:ext cx="8001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Poverty</a:t>
            </a:r>
            <a:r>
              <a:rPr lang="th-TH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 </a:t>
            </a:r>
            <a:r>
              <a:rPr lang="en-US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of Developing Countries</a:t>
            </a:r>
            <a:r>
              <a:rPr lang="th-TH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 </a:t>
            </a:r>
            <a:r>
              <a:rPr lang="en-US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in </a:t>
            </a:r>
            <a:r>
              <a:rPr lang="th-TH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1990 </a:t>
            </a:r>
            <a:r>
              <a:rPr lang="en-US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and</a:t>
            </a:r>
            <a:r>
              <a:rPr lang="th-TH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 2020  </a:t>
            </a:r>
          </a:p>
        </p:txBody>
      </p:sp>
      <p:graphicFrame>
        <p:nvGraphicFramePr>
          <p:cNvPr id="56396" name="Group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983847"/>
              </p:ext>
            </p:extLst>
          </p:nvPr>
        </p:nvGraphicFramePr>
        <p:xfrm>
          <a:off x="266700" y="1128786"/>
          <a:ext cx="8610600" cy="4135439"/>
        </p:xfrm>
        <a:graphic>
          <a:graphicData uri="http://schemas.openxmlformats.org/drawingml/2006/table">
            <a:tbl>
              <a:tblPr/>
              <a:tblGrid>
                <a:gridCol w="4800600"/>
                <a:gridCol w="1677988"/>
                <a:gridCol w="2132012"/>
              </a:tblGrid>
              <a:tr h="50803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Area</a:t>
                      </a:r>
                      <a:endParaRPr kumimoji="0" lang="th-TH" sz="3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Population under poverty line</a:t>
                      </a:r>
                      <a:r>
                        <a:rPr kumimoji="0" lang="th-TH" sz="2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*</a:t>
                      </a:r>
                      <a:r>
                        <a:rPr kumimoji="0" lang="th-TH" sz="2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 (%)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1990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2020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South Asia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49.0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36.9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East Asia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11.3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4.2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Africa (Sahara Desert)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47.8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49.7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Middle East and North Africa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33.1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30.6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Latin America and Caribbean Zone</a:t>
                      </a:r>
                      <a:endParaRPr kumimoji="0" lang="th-TH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25.5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24.9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Total of Developing Countries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29.7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24.1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545" name="Text Box 70"/>
          <p:cNvSpPr txBox="1">
            <a:spLocks noChangeArrowheads="1"/>
          </p:cNvSpPr>
          <p:nvPr/>
        </p:nvSpPr>
        <p:spPr bwMode="auto">
          <a:xfrm>
            <a:off x="3865562" y="5373688"/>
            <a:ext cx="5362365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3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*</a:t>
            </a:r>
            <a:r>
              <a:rPr lang="th-TH" altLang="en-US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altLang="en-US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Poverty line = Income line (per person) = </a:t>
            </a:r>
            <a:r>
              <a:rPr lang="th-TH" altLang="en-US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altLang="en-US" sz="25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1.25 </a:t>
            </a:r>
            <a:r>
              <a:rPr lang="en-US" altLang="en-US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</a:t>
            </a:r>
            <a:r>
              <a:rPr lang="en-US" altLang="en-US" sz="25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$/day</a:t>
            </a:r>
            <a:endParaRPr lang="th-TH" altLang="en-US" sz="25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eaLnBrk="1" hangingPunct="1"/>
            <a:r>
              <a:rPr lang="th-TH" altLang="en-US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</a:t>
            </a:r>
            <a:r>
              <a:rPr lang="en-US" altLang="en-US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Source</a:t>
            </a:r>
            <a:r>
              <a:rPr lang="th-TH" altLang="en-US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altLang="en-US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en-US" altLang="en-US" sz="2500" b="1" dirty="0" err="1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Worldbank</a:t>
            </a:r>
            <a:r>
              <a:rPr lang="en-US" altLang="en-US" sz="25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(1992)</a:t>
            </a:r>
            <a:endParaRPr lang="th-TH" altLang="en-US" sz="25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7000" y="6464299"/>
            <a:ext cx="4902200" cy="3302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19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1192" y="5631934"/>
            <a:ext cx="3941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Thailand Population below poverty line</a:t>
            </a:r>
          </a:p>
          <a:p>
            <a:r>
              <a:rPr lang="en-US" b="1" dirty="0" smtClean="0"/>
              <a:t>: 7.8% (2010)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83257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1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4" name="Picture 6" descr="http://designbeep.designbeep.netdna-cdn.com/wp-content/uploads/2010/11/propos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245651"/>
            <a:ext cx="1625599" cy="18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626100" y="2311400"/>
            <a:ext cx="3314700" cy="914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8100">
            <a:solidFill>
              <a:srgbClr val="00B050"/>
            </a:solidFill>
          </a:ln>
          <a:effectLst>
            <a:outerShdw blurRad="50800" dist="38100" dir="5400000" sx="101000" sy="101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pc="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FOOD</a:t>
            </a:r>
            <a:endParaRPr lang="en-US" sz="3600" spc="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2100" y="2311400"/>
            <a:ext cx="3314700" cy="914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95000"/>
                  <a:shade val="67500"/>
                  <a:satMod val="115000"/>
                </a:schemeClr>
              </a:gs>
              <a:gs pos="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8100">
            <a:solidFill>
              <a:srgbClr val="428BCE"/>
            </a:solidFill>
          </a:ln>
          <a:effectLst>
            <a:outerShdw blurRad="50800" dist="38100" dir="5400000" sx="101000" sy="101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pc="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HUMAN</a:t>
            </a:r>
            <a:endParaRPr lang="en-US" sz="3600" spc="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8" name="Picture 10" descr="http://siklusair.com/wp-content/uploads/2014/05/The-Best-Food-to-Lose-Weight-Fast-for-Yo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527" y="114841"/>
            <a:ext cx="3514273" cy="189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www.familyatheart.org/images/hero_dining_famil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60" y="3770209"/>
            <a:ext cx="3789465" cy="254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https://encrypted-tbn0.gstatic.com/images?q=tbn:ANd9GcTLgnlL5jHXLaqCGnMd1eJQPKzndipbVP3o7Z1IZpMqXmQ0HGhyB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2"/>
          <a:stretch/>
        </p:blipFill>
        <p:spPr bwMode="auto">
          <a:xfrm>
            <a:off x="6569625" y="3770207"/>
            <a:ext cx="2587075" cy="254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medicmagic.net/wp-content/uploads/2010/03/eating-junk-food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2"/>
          <a:stretch/>
        </p:blipFill>
        <p:spPr bwMode="auto">
          <a:xfrm>
            <a:off x="0" y="3776065"/>
            <a:ext cx="3148460" cy="253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>
            <a:off x="0" y="3719407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17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1722667" y="393412"/>
            <a:ext cx="59699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b="1" dirty="0">
                <a:latin typeface="Century Gothic" panose="020B0502020202020204" pitchFamily="34" charset="0"/>
                <a:cs typeface="Arial" charset="0"/>
              </a:rPr>
              <a:t>Forecast of Agricultural Area </a:t>
            </a:r>
            <a:endParaRPr lang="th-TH" sz="3200" b="1" dirty="0">
              <a:effectLst>
                <a:outerShdw blurRad="38100" dist="38100" dir="2700000" algn="tl">
                  <a:srgbClr val="C0C0C0"/>
                </a:outerShdw>
              </a:effectLst>
              <a:latin typeface="Century Gothic" panose="020B0502020202020204" pitchFamily="34" charset="0"/>
              <a:cs typeface="Angsana New" pitchFamily="18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27000" y="6464299"/>
            <a:ext cx="4902200" cy="3302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20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present 3-c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82700"/>
            <a:ext cx="8458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36868" y="3873500"/>
            <a:ext cx="2438400" cy="707886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spAutoFit/>
          </a:bodyPr>
          <a:lstStyle/>
          <a:p>
            <a:pPr algn="ctr">
              <a:defRPr/>
            </a:pPr>
            <a:endParaRPr lang="en-US" sz="1000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sz="1000" dirty="0">
                <a:latin typeface="Arial" charset="0"/>
                <a:cs typeface="Arial" charset="0"/>
              </a:rPr>
              <a:t>required agricultural  area</a:t>
            </a:r>
          </a:p>
          <a:p>
            <a:pPr algn="ctr">
              <a:defRPr/>
            </a:pPr>
            <a:r>
              <a:rPr lang="en-US" sz="1000" dirty="0">
                <a:latin typeface="Arial" charset="0"/>
                <a:cs typeface="Arial" charset="0"/>
              </a:rPr>
              <a:t> at the present</a:t>
            </a:r>
          </a:p>
          <a:p>
            <a:pPr algn="ctr">
              <a:defRPr/>
            </a:pP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1382236"/>
            <a:ext cx="1524000" cy="738664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spAutoFit/>
          </a:bodyPr>
          <a:lstStyle/>
          <a:p>
            <a:pPr algn="ctr">
              <a:defRPr/>
            </a:pPr>
            <a:endParaRPr lang="en-US" sz="1000" dirty="0">
              <a:latin typeface="Arial" charset="0"/>
              <a:cs typeface="Arial" charset="0"/>
            </a:endParaRPr>
          </a:p>
          <a:p>
            <a:pPr algn="ctr">
              <a:defRPr/>
            </a:pPr>
            <a:endParaRPr lang="en-US" sz="1100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sz="1100" dirty="0">
                <a:latin typeface="Arial" charset="0"/>
                <a:cs typeface="Arial" charset="0"/>
              </a:rPr>
              <a:t>Un-usefulness area</a:t>
            </a:r>
          </a:p>
          <a:p>
            <a:pPr algn="ctr">
              <a:defRPr/>
            </a:pP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2800" y="3010237"/>
            <a:ext cx="1676400" cy="1015663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spAutoFit/>
          </a:bodyPr>
          <a:lstStyle/>
          <a:p>
            <a:pPr algn="ctr">
              <a:defRPr/>
            </a:pPr>
            <a:endParaRPr lang="en-US" sz="1000" b="1" dirty="0">
              <a:latin typeface="Arial" charset="0"/>
              <a:cs typeface="Arial" charset="0"/>
            </a:endParaRPr>
          </a:p>
          <a:p>
            <a:pPr algn="ctr">
              <a:defRPr/>
            </a:pPr>
            <a:endParaRPr lang="en-US" sz="1000" b="1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sz="1000" b="1" dirty="0">
                <a:latin typeface="Arial" charset="0"/>
                <a:cs typeface="Arial" charset="0"/>
              </a:rPr>
              <a:t>Un-useful </a:t>
            </a:r>
          </a:p>
          <a:p>
            <a:pPr algn="ctr">
              <a:defRPr/>
            </a:pPr>
            <a:r>
              <a:rPr lang="en-US" sz="1000" b="1" dirty="0">
                <a:latin typeface="Arial" charset="0"/>
                <a:cs typeface="Arial" charset="0"/>
              </a:rPr>
              <a:t>agricultural  area</a:t>
            </a:r>
          </a:p>
          <a:p>
            <a:pPr algn="ctr">
              <a:defRPr/>
            </a:pPr>
            <a:endParaRPr lang="en-US" sz="1000" b="1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sz="1000" b="1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4711700"/>
            <a:ext cx="1143000" cy="830997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spAutoFit/>
          </a:bodyPr>
          <a:lstStyle/>
          <a:p>
            <a:pPr algn="ctr">
              <a:defRPr/>
            </a:pPr>
            <a:endParaRPr lang="en-US" sz="800" b="1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sz="800" b="1" dirty="0">
                <a:latin typeface="Arial" charset="0"/>
                <a:cs typeface="Arial" charset="0"/>
              </a:rPr>
              <a:t>High-level  area </a:t>
            </a:r>
          </a:p>
          <a:p>
            <a:pPr algn="ctr">
              <a:defRPr/>
            </a:pPr>
            <a:r>
              <a:rPr lang="en-US" sz="800" b="1" dirty="0">
                <a:latin typeface="Arial" charset="0"/>
                <a:cs typeface="Arial" charset="0"/>
              </a:rPr>
              <a:t>more than</a:t>
            </a:r>
          </a:p>
          <a:p>
            <a:pPr algn="ctr">
              <a:defRPr/>
            </a:pPr>
            <a:r>
              <a:rPr lang="en-US" sz="800" b="1" dirty="0">
                <a:latin typeface="Arial" charset="0"/>
                <a:cs typeface="Arial" charset="0"/>
              </a:rPr>
              <a:t> two times </a:t>
            </a:r>
          </a:p>
          <a:p>
            <a:pPr algn="ctr">
              <a:defRPr/>
            </a:pPr>
            <a:r>
              <a:rPr lang="en-US" sz="800" b="1" dirty="0">
                <a:latin typeface="Arial" charset="0"/>
                <a:cs typeface="Arial" charset="0"/>
              </a:rPr>
              <a:t> at the present</a:t>
            </a:r>
          </a:p>
          <a:p>
            <a:pPr algn="ctr">
              <a:defRPr/>
            </a:pPr>
            <a:endParaRPr lang="en-US" sz="800" b="1" dirty="0">
              <a:latin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5600" y="4711700"/>
            <a:ext cx="1143000" cy="830997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spAutoFit/>
          </a:bodyPr>
          <a:lstStyle/>
          <a:p>
            <a:pPr algn="ctr">
              <a:defRPr/>
            </a:pPr>
            <a:endParaRPr lang="en-US" sz="800" b="1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sz="800" b="1" dirty="0">
                <a:latin typeface="Arial" charset="0"/>
                <a:cs typeface="Arial" charset="0"/>
              </a:rPr>
              <a:t>High-level  area </a:t>
            </a:r>
          </a:p>
          <a:p>
            <a:pPr algn="ctr">
              <a:defRPr/>
            </a:pPr>
            <a:r>
              <a:rPr lang="en-US" sz="800" b="1" dirty="0">
                <a:latin typeface="Arial" charset="0"/>
                <a:cs typeface="Arial" charset="0"/>
              </a:rPr>
              <a:t>more than </a:t>
            </a:r>
          </a:p>
          <a:p>
            <a:pPr algn="ctr">
              <a:defRPr/>
            </a:pPr>
            <a:r>
              <a:rPr lang="en-US" sz="800" b="1" dirty="0">
                <a:latin typeface="Arial" charset="0"/>
                <a:cs typeface="Arial" charset="0"/>
              </a:rPr>
              <a:t>four times </a:t>
            </a:r>
          </a:p>
          <a:p>
            <a:pPr algn="ctr">
              <a:defRPr/>
            </a:pPr>
            <a:r>
              <a:rPr lang="en-US" sz="800" b="1" dirty="0">
                <a:latin typeface="Arial" charset="0"/>
                <a:cs typeface="Arial" charset="0"/>
              </a:rPr>
              <a:t> at the present</a:t>
            </a:r>
          </a:p>
          <a:p>
            <a:pPr algn="ctr">
              <a:defRPr/>
            </a:pPr>
            <a:endParaRPr lang="en-US" sz="800" b="1" dirty="0">
              <a:latin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2162602"/>
            <a:ext cx="838200" cy="415498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spAutoFit/>
          </a:bodyPr>
          <a:lstStyle/>
          <a:p>
            <a:pPr algn="ctr">
              <a:defRPr/>
            </a:pPr>
            <a:endParaRPr lang="en-US" sz="1000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sz="1100" dirty="0">
                <a:latin typeface="Arial" charset="0"/>
                <a:cs typeface="Arial" charset="0"/>
              </a:rPr>
              <a:t>world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0" name="TextBox 2"/>
          <p:cNvSpPr txBox="1">
            <a:spLocks noChangeArrowheads="1"/>
          </p:cNvSpPr>
          <p:nvPr/>
        </p:nvSpPr>
        <p:spPr bwMode="auto">
          <a:xfrm rot="16200000">
            <a:off x="-540543" y="3021806"/>
            <a:ext cx="2794000" cy="585787"/>
          </a:xfrm>
          <a:prstGeom prst="rect">
            <a:avLst/>
          </a:prstGeom>
          <a:solidFill>
            <a:srgbClr val="99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/>
              <a:t>Un-usefulness area</a:t>
            </a:r>
          </a:p>
          <a:p>
            <a:pPr algn="ctr" eaLnBrk="1" hangingPunct="1"/>
            <a:r>
              <a:rPr lang="en-US" altLang="en-US" sz="1600"/>
              <a:t> (Billion Hectare</a:t>
            </a:r>
          </a:p>
        </p:txBody>
      </p:sp>
    </p:spTree>
    <p:extLst>
      <p:ext uri="{BB962C8B-B14F-4D97-AF65-F5344CB8AC3E}">
        <p14:creationId xmlns:p14="http://schemas.microsoft.com/office/powerpoint/2010/main" val="34567726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346200"/>
            <a:ext cx="9128125" cy="4870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1216025" y="76201"/>
            <a:ext cx="67119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700" b="1" dirty="0">
                <a:solidFill>
                  <a:srgbClr val="0070C0"/>
                </a:solidFill>
                <a:latin typeface="Angsana New" pitchFamily="18" charset="-34"/>
                <a:cs typeface="Angsana New" pitchFamily="18" charset="-34"/>
              </a:rPr>
              <a:t>The  International Model  for Policy Analysis of</a:t>
            </a:r>
          </a:p>
          <a:p>
            <a:pPr algn="ctr">
              <a:defRPr/>
            </a:pPr>
            <a:r>
              <a:rPr lang="en-US" sz="3700" b="1" dirty="0">
                <a:solidFill>
                  <a:srgbClr val="0070C0"/>
                </a:solidFill>
                <a:latin typeface="Angsana New" pitchFamily="18" charset="-34"/>
                <a:cs typeface="Angsana New" pitchFamily="18" charset="-34"/>
              </a:rPr>
              <a:t> Agricultural Commodities and Trade  ( IMPAC)</a:t>
            </a:r>
            <a:endParaRPr lang="th-TH" sz="3700" b="1" dirty="0">
              <a:solidFill>
                <a:srgbClr val="0070C0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116743" name="Text Box 7"/>
          <p:cNvSpPr txBox="1">
            <a:spLocks noChangeArrowheads="1"/>
          </p:cNvSpPr>
          <p:nvPr/>
        </p:nvSpPr>
        <p:spPr bwMode="auto">
          <a:xfrm>
            <a:off x="838200" y="1371600"/>
            <a:ext cx="78341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u="sng" dirty="0">
                <a:solidFill>
                  <a:srgbClr val="008000"/>
                </a:solidFill>
                <a:latin typeface="Century Gothic" panose="020B0502020202020204" pitchFamily="34" charset="0"/>
                <a:cs typeface="Angsana New" pitchFamily="18" charset="-34"/>
              </a:rPr>
              <a:t>Objectives</a:t>
            </a:r>
            <a:r>
              <a:rPr lang="th-TH" sz="2400" b="1" dirty="0">
                <a:solidFill>
                  <a:srgbClr val="008000"/>
                </a:solidFill>
                <a:latin typeface="Century Gothic" panose="020B0502020202020204" pitchFamily="34" charset="0"/>
                <a:cs typeface="Angsana New" pitchFamily="18" charset="-34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Century Gothic" panose="020B0502020202020204" pitchFamily="34" charset="0"/>
                <a:cs typeface="Angsana New" pitchFamily="18" charset="-34"/>
              </a:rPr>
              <a:t>:</a:t>
            </a:r>
            <a:r>
              <a:rPr lang="th-TH" sz="2400" b="1" dirty="0">
                <a:solidFill>
                  <a:srgbClr val="008000"/>
                </a:solidFill>
                <a:latin typeface="Century Gothic" panose="020B0502020202020204" pitchFamily="34" charset="0"/>
                <a:cs typeface="Angsana New" pitchFamily="18" charset="-34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Century Gothic" panose="020B0502020202020204" pitchFamily="34" charset="0"/>
                <a:cs typeface="Angsana New" pitchFamily="18" charset="-34"/>
              </a:rPr>
              <a:t>Policy Analysis on Agricultural products</a:t>
            </a:r>
            <a:endParaRPr lang="th-TH" sz="2400" b="1" dirty="0">
              <a:solidFill>
                <a:srgbClr val="008000"/>
              </a:solidFill>
              <a:latin typeface="Century Gothic" panose="020B0502020202020204" pitchFamily="34" charset="0"/>
              <a:cs typeface="Angsana New" pitchFamily="18" charset="-34"/>
            </a:endParaRP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381000" y="2057400"/>
            <a:ext cx="1752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500" b="1" dirty="0">
                <a:solidFill>
                  <a:srgbClr val="0070C0"/>
                </a:solidFill>
                <a:latin typeface="Angsana New" pitchFamily="18" charset="-34"/>
                <a:cs typeface="Angsana New" pitchFamily="18" charset="-34"/>
              </a:rPr>
              <a:t>Baseline</a:t>
            </a:r>
            <a:endParaRPr lang="th-TH" sz="2500" b="1" dirty="0">
              <a:solidFill>
                <a:srgbClr val="0070C0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116746" name="Rectangle 10"/>
          <p:cNvSpPr>
            <a:spLocks noChangeArrowheads="1"/>
          </p:cNvSpPr>
          <p:nvPr/>
        </p:nvSpPr>
        <p:spPr bwMode="auto">
          <a:xfrm>
            <a:off x="228600" y="2895600"/>
            <a:ext cx="2743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500" b="1" dirty="0">
                <a:solidFill>
                  <a:srgbClr val="0070C0"/>
                </a:solidFill>
                <a:latin typeface="Angsana New" pitchFamily="18" charset="-34"/>
                <a:cs typeface="Angsana New" pitchFamily="18" charset="-34"/>
              </a:rPr>
              <a:t>Low population growth</a:t>
            </a:r>
            <a:endParaRPr lang="th-TH" sz="2500" b="1" dirty="0">
              <a:solidFill>
                <a:srgbClr val="0070C0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23558" name="Text Box 11"/>
          <p:cNvSpPr txBox="1">
            <a:spLocks noChangeArrowheads="1"/>
          </p:cNvSpPr>
          <p:nvPr/>
        </p:nvSpPr>
        <p:spPr bwMode="auto">
          <a:xfrm>
            <a:off x="4241800" y="1973263"/>
            <a:ext cx="4886325" cy="86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500" b="1">
                <a:latin typeface="Angsana New" panose="02020603050405020304" pitchFamily="18" charset="-34"/>
                <a:cs typeface="Angsana New" panose="02020603050405020304" pitchFamily="18" charset="-34"/>
              </a:rPr>
              <a:t>Assessment of productivity of agricultural products</a:t>
            </a:r>
            <a:r>
              <a:rPr lang="th-TH" altLang="en-US" sz="2500" b="1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pPr algn="ctr" eaLnBrk="1" hangingPunct="1"/>
            <a:r>
              <a:rPr lang="th-TH" altLang="en-US" sz="2500" b="1">
                <a:latin typeface="Angsana New" panose="02020603050405020304" pitchFamily="18" charset="-34"/>
                <a:cs typeface="Angsana New" panose="02020603050405020304" pitchFamily="18" charset="-34"/>
              </a:rPr>
              <a:t>1980</a:t>
            </a:r>
            <a:r>
              <a:rPr lang="en-US" altLang="en-US" sz="2500" b="1">
                <a:latin typeface="Angsana New" panose="02020603050405020304" pitchFamily="18" charset="-34"/>
                <a:cs typeface="Angsana New" panose="02020603050405020304" pitchFamily="18" charset="-34"/>
              </a:rPr>
              <a:t>s -1990s</a:t>
            </a:r>
            <a:endParaRPr lang="th-TH" altLang="en-US" sz="2500" b="1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559" name="Text Box 12"/>
          <p:cNvSpPr txBox="1">
            <a:spLocks noChangeArrowheads="1"/>
          </p:cNvSpPr>
          <p:nvPr/>
        </p:nvSpPr>
        <p:spPr bwMode="auto">
          <a:xfrm>
            <a:off x="4310063" y="3733800"/>
            <a:ext cx="463708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latin typeface="Angsana New" panose="02020603050405020304" pitchFamily="18" charset="-34"/>
                <a:cs typeface="Angsana New" panose="02020603050405020304" pitchFamily="18" charset="-34"/>
              </a:rPr>
              <a:t>Decreasing growth rate of non-agricultural income </a:t>
            </a:r>
          </a:p>
          <a:p>
            <a:pPr algn="ctr" eaLnBrk="1" hangingPunct="1"/>
            <a:r>
              <a:rPr lang="en-US" altLang="en-US" sz="2400" b="1">
                <a:latin typeface="Angsana New" panose="02020603050405020304" pitchFamily="18" charset="-34"/>
                <a:cs typeface="Angsana New" panose="02020603050405020304" pitchFamily="18" charset="-34"/>
              </a:rPr>
              <a:t>and investment  (25%) </a:t>
            </a:r>
          </a:p>
          <a:p>
            <a:pPr algn="ctr" eaLnBrk="1" hangingPunct="1"/>
            <a:endParaRPr lang="th-TH" altLang="en-US" sz="2400" b="1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0" y="3733800"/>
            <a:ext cx="3810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500" b="1" dirty="0">
                <a:solidFill>
                  <a:srgbClr val="0070C0"/>
                </a:solidFill>
                <a:latin typeface="Angsana New" pitchFamily="18" charset="-34"/>
                <a:cs typeface="Angsana New" pitchFamily="18" charset="-34"/>
              </a:rPr>
              <a:t>Low investment /Slow growth</a:t>
            </a:r>
            <a:endParaRPr lang="th-TH" sz="2500" b="1" dirty="0">
              <a:solidFill>
                <a:srgbClr val="0070C0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23561" name="Text Box 14"/>
          <p:cNvSpPr txBox="1">
            <a:spLocks noChangeArrowheads="1"/>
          </p:cNvSpPr>
          <p:nvPr/>
        </p:nvSpPr>
        <p:spPr bwMode="auto">
          <a:xfrm>
            <a:off x="4329113" y="2800350"/>
            <a:ext cx="430212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latin typeface="Angsana New" panose="02020603050405020304" pitchFamily="18" charset="-34"/>
                <a:cs typeface="Angsana New" panose="02020603050405020304" pitchFamily="18" charset="-34"/>
              </a:rPr>
              <a:t>Decreasing growth rate of the world population</a:t>
            </a:r>
          </a:p>
          <a:p>
            <a:pPr algn="ctr" eaLnBrk="1" hangingPunct="1"/>
            <a:r>
              <a:rPr lang="en-US" altLang="en-US" sz="2400" b="1">
                <a:latin typeface="Angsana New" panose="02020603050405020304" pitchFamily="18" charset="-34"/>
                <a:cs typeface="Angsana New" panose="02020603050405020304" pitchFamily="18" charset="-34"/>
              </a:rPr>
              <a:t>(1% per year)</a:t>
            </a:r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0" y="4724400"/>
            <a:ext cx="3810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500" b="1" dirty="0">
                <a:solidFill>
                  <a:srgbClr val="0070C0"/>
                </a:solidFill>
                <a:latin typeface="Angsana New" pitchFamily="18" charset="-34"/>
                <a:cs typeface="Angsana New" pitchFamily="18" charset="-34"/>
              </a:rPr>
              <a:t>High investment /Rapid growth</a:t>
            </a:r>
            <a:endParaRPr lang="th-TH" sz="2500" b="1" dirty="0">
              <a:solidFill>
                <a:srgbClr val="0070C0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23563" name="Text Box 16"/>
          <p:cNvSpPr txBox="1">
            <a:spLocks noChangeArrowheads="1"/>
          </p:cNvSpPr>
          <p:nvPr/>
        </p:nvSpPr>
        <p:spPr bwMode="auto">
          <a:xfrm>
            <a:off x="4364038" y="4656138"/>
            <a:ext cx="454183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latin typeface="Angsana New" panose="02020603050405020304" pitchFamily="18" charset="-34"/>
                <a:cs typeface="Angsana New" panose="02020603050405020304" pitchFamily="18" charset="-34"/>
              </a:rPr>
              <a:t>Increasing growth rate of non-agricultural income</a:t>
            </a:r>
          </a:p>
          <a:p>
            <a:pPr algn="ctr" eaLnBrk="1" hangingPunct="1"/>
            <a:r>
              <a:rPr lang="en-US" altLang="en-US" sz="2400" b="1">
                <a:latin typeface="Angsana New" panose="02020603050405020304" pitchFamily="18" charset="-34"/>
                <a:cs typeface="Angsana New" panose="02020603050405020304" pitchFamily="18" charset="-34"/>
              </a:rPr>
              <a:t> and investment (25%)</a:t>
            </a:r>
          </a:p>
          <a:p>
            <a:pPr algn="ctr" eaLnBrk="1" hangingPunct="1"/>
            <a:endParaRPr lang="th-TH" altLang="en-US" sz="2400" b="1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6753" name="Rectangle 17"/>
          <p:cNvSpPr>
            <a:spLocks noChangeArrowheads="1"/>
          </p:cNvSpPr>
          <p:nvPr/>
        </p:nvSpPr>
        <p:spPr bwMode="auto">
          <a:xfrm>
            <a:off x="0" y="5486400"/>
            <a:ext cx="2667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500" b="1" dirty="0" smtClean="0">
                <a:solidFill>
                  <a:srgbClr val="0070C0"/>
                </a:solidFill>
                <a:latin typeface="Angsana New" pitchFamily="18" charset="-34"/>
                <a:cs typeface="Angsana New" pitchFamily="18" charset="-34"/>
              </a:rPr>
              <a:t>Free trade </a:t>
            </a:r>
            <a:endParaRPr lang="th-TH" sz="2500" b="1" dirty="0">
              <a:solidFill>
                <a:srgbClr val="0070C0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23565" name="Line 19"/>
          <p:cNvSpPr>
            <a:spLocks noChangeShapeType="1"/>
          </p:cNvSpPr>
          <p:nvPr/>
        </p:nvSpPr>
        <p:spPr bwMode="auto">
          <a:xfrm>
            <a:off x="0" y="2819400"/>
            <a:ext cx="9144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6" name="Line 20"/>
          <p:cNvSpPr>
            <a:spLocks noChangeShapeType="1"/>
          </p:cNvSpPr>
          <p:nvPr/>
        </p:nvSpPr>
        <p:spPr bwMode="auto">
          <a:xfrm>
            <a:off x="0" y="3657600"/>
            <a:ext cx="9144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7" name="Line 21"/>
          <p:cNvSpPr>
            <a:spLocks noChangeShapeType="1"/>
          </p:cNvSpPr>
          <p:nvPr/>
        </p:nvSpPr>
        <p:spPr bwMode="auto">
          <a:xfrm>
            <a:off x="0" y="4572000"/>
            <a:ext cx="9144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8" name="Line 22"/>
          <p:cNvSpPr>
            <a:spLocks noChangeShapeType="1"/>
          </p:cNvSpPr>
          <p:nvPr/>
        </p:nvSpPr>
        <p:spPr bwMode="auto">
          <a:xfrm>
            <a:off x="0" y="5486400"/>
            <a:ext cx="9144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4035425" y="5570538"/>
            <a:ext cx="459581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latin typeface="Angsana New" panose="02020603050405020304" pitchFamily="18" charset="-34"/>
                <a:cs typeface="Angsana New" panose="02020603050405020304" pitchFamily="18" charset="-34"/>
              </a:rPr>
              <a:t>No tax for imported countries</a:t>
            </a:r>
          </a:p>
          <a:p>
            <a:pPr algn="ctr" eaLnBrk="1" hangingPunct="1"/>
            <a:r>
              <a:rPr lang="en-US" altLang="en-US" sz="2400" b="1">
                <a:latin typeface="Angsana New" panose="02020603050405020304" pitchFamily="18" charset="-34"/>
                <a:cs typeface="Angsana New" panose="02020603050405020304" pitchFamily="18" charset="-34"/>
              </a:rPr>
              <a:t>no support for exported countries</a:t>
            </a:r>
            <a:endParaRPr lang="th-TH" altLang="en-US" sz="2400" b="1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27000" y="6464299"/>
            <a:ext cx="4902200" cy="3302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21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1346201"/>
            <a:ext cx="9128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833266"/>
            <a:ext cx="9128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794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1" name="Text Box 3"/>
          <p:cNvSpPr txBox="1">
            <a:spLocks noChangeArrowheads="1"/>
          </p:cNvSpPr>
          <p:nvPr/>
        </p:nvSpPr>
        <p:spPr bwMode="auto">
          <a:xfrm>
            <a:off x="1180306" y="217489"/>
            <a:ext cx="77444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 dirty="0" smtClean="0">
                <a:latin typeface="Century Gothic" panose="020B0502020202020204" pitchFamily="34" charset="0"/>
                <a:cs typeface="Angsana New" panose="02020603050405020304" pitchFamily="18" charset="-34"/>
              </a:rPr>
              <a:t> </a:t>
            </a:r>
            <a:r>
              <a:rPr lang="en-US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Food </a:t>
            </a:r>
            <a:r>
              <a:rPr lang="en-US" altLang="en-US" b="1" dirty="0" smtClean="0">
                <a:latin typeface="Century Gothic" panose="020B0502020202020204" pitchFamily="34" charset="0"/>
                <a:cs typeface="Angsana New" panose="02020603050405020304" pitchFamily="18" charset="-34"/>
              </a:rPr>
              <a:t>consumption per </a:t>
            </a:r>
            <a:r>
              <a:rPr lang="en-US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person in </a:t>
            </a:r>
            <a:r>
              <a:rPr lang="th-TH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1990 </a:t>
            </a:r>
            <a:r>
              <a:rPr lang="en-US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and</a:t>
            </a:r>
            <a:r>
              <a:rPr lang="th-TH" altLang="en-US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 2020</a:t>
            </a:r>
          </a:p>
        </p:txBody>
      </p:sp>
      <p:sp>
        <p:nvSpPr>
          <p:cNvPr id="25606" name="Text Box 2"/>
          <p:cNvSpPr txBox="1">
            <a:spLocks noChangeArrowheads="1"/>
          </p:cNvSpPr>
          <p:nvPr/>
        </p:nvSpPr>
        <p:spPr bwMode="auto">
          <a:xfrm>
            <a:off x="0" y="5191124"/>
            <a:ext cx="32624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</a:t>
            </a:r>
            <a:r>
              <a:rPr lang="en-US" alt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ource </a:t>
            </a:r>
            <a:r>
              <a:rPr lang="en-US" alt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en-US" altLang="en-US" b="1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Rosegent</a:t>
            </a:r>
            <a:r>
              <a:rPr lang="en-US" alt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 et al</a:t>
            </a:r>
            <a:r>
              <a:rPr lang="en-US" alt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., 1995 </a:t>
            </a:r>
            <a:endParaRPr lang="en-US" altLang="en-US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7000" y="6464299"/>
            <a:ext cx="4902200" cy="3302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22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29354"/>
              </p:ext>
            </p:extLst>
          </p:nvPr>
        </p:nvGraphicFramePr>
        <p:xfrm>
          <a:off x="54809" y="934717"/>
          <a:ext cx="8936793" cy="4281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0713"/>
                <a:gridCol w="1035025"/>
                <a:gridCol w="1035688"/>
                <a:gridCol w="1222908"/>
                <a:gridCol w="1223572"/>
                <a:gridCol w="1223572"/>
                <a:gridCol w="1125315"/>
              </a:tblGrid>
              <a:tr h="26716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region/countries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 anchor="ctr"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1990</a:t>
                      </a:r>
                      <a:endParaRPr lang="en-US" sz="1600" b="1" dirty="0"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800" kern="0" dirty="0">
                          <a:effectLst/>
                        </a:rPr>
                        <a:t> </a:t>
                      </a:r>
                      <a:r>
                        <a:rPr lang="en-US" sz="1800" kern="0" dirty="0">
                          <a:effectLst/>
                        </a:rPr>
                        <a:t>2020</a:t>
                      </a:r>
                      <a:endParaRPr lang="en-US" sz="900" b="1" kern="0" dirty="0"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01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Baseline</a:t>
                      </a:r>
                      <a:endParaRPr lang="en-US" sz="1400" b="1" dirty="0"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Low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population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growth</a:t>
                      </a:r>
                      <a:endParaRPr lang="en-US" sz="1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Low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Investment /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slow growth</a:t>
                      </a:r>
                      <a:endParaRPr lang="en-US" sz="1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High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Investment /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Rapid growth</a:t>
                      </a:r>
                      <a:endParaRPr lang="en-US" sz="1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Trade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liberalization</a:t>
                      </a:r>
                      <a:endParaRPr lang="en-US" sz="1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67167"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(Kcal per day)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3883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World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Developed countries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Developing countries Asia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China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South Asia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Bangladesh 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India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Pakistan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Etc.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 </a:t>
                      </a:r>
                      <a:endParaRPr lang="en-US" sz="1600" b="1" kern="0" dirty="0"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2,773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3,353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2,500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2,500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2,667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2,297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1,987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2,332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2,370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2,239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2,895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3,532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2,821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3,034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3,408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2,640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2,170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2,692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2,584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2,565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2,987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3,613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2,916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3,136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3,457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2,778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2,363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2,814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2,758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2,686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2,758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3,492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2,662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2,851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3,271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2,425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1,881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2,490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2,382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2,328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3,032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3,599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2,978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3,225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3,616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2,831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2,350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2,886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2,753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2,787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2,897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3,512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2,836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3,083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3,420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2,711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2,557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2,736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2,573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2,532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3276" marR="63276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204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27000" y="4635500"/>
            <a:ext cx="32624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</a:t>
            </a:r>
            <a:r>
              <a:rPr lang="en-US" alt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ource </a:t>
            </a:r>
            <a:r>
              <a:rPr lang="en-US" alt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en-US" altLang="en-US" b="1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Rosegent</a:t>
            </a:r>
            <a:r>
              <a:rPr lang="en-US" alt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 et al</a:t>
            </a:r>
            <a:r>
              <a:rPr lang="en-US" alt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., 1995 </a:t>
            </a:r>
            <a:endParaRPr lang="en-US" altLang="en-US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7000" y="6464299"/>
            <a:ext cx="4902200" cy="3302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23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838200" y="404316"/>
            <a:ext cx="76642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The global market of products price in </a:t>
            </a:r>
            <a:r>
              <a:rPr lang="th-TH" altLang="en-US" sz="2400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1990 </a:t>
            </a:r>
            <a:r>
              <a:rPr lang="en-US" altLang="en-US" sz="2400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 and </a:t>
            </a:r>
            <a:r>
              <a:rPr lang="th-TH" altLang="en-US" sz="2400" b="1" dirty="0">
                <a:latin typeface="Century Gothic" panose="020B0502020202020204" pitchFamily="34" charset="0"/>
                <a:cs typeface="Angsana New" panose="02020603050405020304" pitchFamily="18" charset="-34"/>
              </a:rPr>
              <a:t>2020  </a:t>
            </a:r>
            <a:endParaRPr lang="th-TH" altLang="en-US" sz="2400" dirty="0">
              <a:latin typeface="Century Gothic" panose="020B0502020202020204" pitchFamily="34" charset="0"/>
              <a:cs typeface="Angsana New" panose="02020603050405020304" pitchFamily="18" charset="-34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65900"/>
              </p:ext>
            </p:extLst>
          </p:nvPr>
        </p:nvGraphicFramePr>
        <p:xfrm>
          <a:off x="222250" y="1370916"/>
          <a:ext cx="8540751" cy="3310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4822"/>
                <a:gridCol w="963721"/>
                <a:gridCol w="1158728"/>
                <a:gridCol w="1159358"/>
                <a:gridCol w="1337382"/>
                <a:gridCol w="1337382"/>
                <a:gridCol w="1159358"/>
              </a:tblGrid>
              <a:tr h="13941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Products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1990</a:t>
                      </a:r>
                      <a:endParaRPr lang="en-US" sz="1600" b="1" dirty="0"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kern="0" dirty="0">
                          <a:effectLst/>
                        </a:rPr>
                        <a:t> </a:t>
                      </a:r>
                      <a:r>
                        <a:rPr lang="en-US" sz="1600" kern="0" dirty="0">
                          <a:effectLst/>
                        </a:rPr>
                        <a:t>2020</a:t>
                      </a:r>
                      <a:endParaRPr lang="en-US" sz="1600" b="1" kern="0" dirty="0"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364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Baseline</a:t>
                      </a:r>
                      <a:endParaRPr lang="en-US" sz="1400" b="1" dirty="0"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Low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population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growth</a:t>
                      </a:r>
                      <a:endParaRPr lang="en-US" sz="1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Low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Investment /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slow growth</a:t>
                      </a:r>
                      <a:endParaRPr lang="en-US" sz="1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High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Investment /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Rapid growth</a:t>
                      </a:r>
                      <a:endParaRPr lang="en-US" sz="1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Trade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liberalization</a:t>
                      </a:r>
                      <a:endParaRPr lang="en-US" sz="1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78826"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(US$ per ton)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517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Meat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Pork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Sheep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poultry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egg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wheat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rice</a:t>
                      </a:r>
                      <a:endParaRPr lang="en-US" sz="160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2,062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1,664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1,907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739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897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231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1,947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1,500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1,825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662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668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181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1,756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1,385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1,694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616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611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141</a:t>
                      </a:r>
                      <a:endParaRPr lang="en-US" sz="160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1,971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1,487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1,894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660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256</a:t>
                      </a:r>
                      <a:endParaRPr lang="en-US" sz="160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2,035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1,590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1,909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688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696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161</a:t>
                      </a:r>
                      <a:endParaRPr lang="en-US" sz="160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2,143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1,475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1,991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703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681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199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2736" marR="62736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81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0"/>
          <a:stretch/>
        </p:blipFill>
        <p:spPr bwMode="auto">
          <a:xfrm>
            <a:off x="325437" y="1124926"/>
            <a:ext cx="8818563" cy="446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7000" y="6464299"/>
            <a:ext cx="4902200" cy="3302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29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" y="-7326"/>
            <a:ext cx="9143999" cy="5661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0500" y="62468"/>
            <a:ext cx="87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FAO FOOD PRICE INDEX</a:t>
            </a:r>
            <a:endParaRPr lang="en-US" sz="2400" dirty="0" smtClean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58800"/>
            <a:ext cx="914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5689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5" descr="tsunami_tit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80885"/>
            <a:ext cx="39624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7" descr="image0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71685"/>
            <a:ext cx="2133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10" descr="46478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747485"/>
            <a:ext cx="43148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12" descr="32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871685"/>
            <a:ext cx="30956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14" descr="ANd9GcTw5IaQrve_dV4v44fVtiGbhf-7ViHMKvrvbwDZgbKhkp5nI5U2T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95485"/>
            <a:ext cx="3290888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0500" y="62468"/>
            <a:ext cx="87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NATURE DISASTER</a:t>
            </a:r>
            <a:endParaRPr lang="en-US" sz="2400" dirty="0" smtClean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58800"/>
            <a:ext cx="914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27000" y="6464299"/>
            <a:ext cx="4902200" cy="3302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24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573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4" descr="web_babies_show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282950"/>
            <a:ext cx="403225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 descr="webmotherandsickchil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636588"/>
            <a:ext cx="2586038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6" descr="food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"/>
          <a:stretch>
            <a:fillRect/>
          </a:stretch>
        </p:blipFill>
        <p:spPr bwMode="auto">
          <a:xfrm>
            <a:off x="6804025" y="4021138"/>
            <a:ext cx="2173288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7" descr="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0"/>
          <a:stretch>
            <a:fillRect/>
          </a:stretch>
        </p:blipFill>
        <p:spPr bwMode="auto">
          <a:xfrm>
            <a:off x="1717675" y="639226"/>
            <a:ext cx="3311525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9" descr="population_256s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300413"/>
            <a:ext cx="309562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90500" y="62468"/>
            <a:ext cx="87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Malnutrition in Developing Countries</a:t>
            </a:r>
            <a:endParaRPr lang="en-US" sz="2400" dirty="0" smtClean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58800"/>
            <a:ext cx="914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27000" y="6464299"/>
            <a:ext cx="4902200" cy="3302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25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4802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42" name="AutoShape 34"/>
          <p:cNvSpPr>
            <a:spLocks noChangeArrowheads="1"/>
          </p:cNvSpPr>
          <p:nvPr/>
        </p:nvSpPr>
        <p:spPr bwMode="auto">
          <a:xfrm>
            <a:off x="3259138" y="2781300"/>
            <a:ext cx="2286000" cy="1371600"/>
          </a:xfrm>
          <a:prstGeom prst="flowChartConnector">
            <a:avLst/>
          </a:prstGeom>
          <a:solidFill>
            <a:srgbClr val="CCFFCC"/>
          </a:solidFill>
          <a:ln w="9525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3000" b="1" dirty="0">
                <a:solidFill>
                  <a:srgbClr val="000099"/>
                </a:solidFill>
                <a:latin typeface="Arial" charset="0"/>
                <a:cs typeface="Angsana New" pitchFamily="18" charset="-34"/>
              </a:rPr>
              <a:t>Challenge</a:t>
            </a:r>
            <a:endParaRPr lang="th-TH" sz="3000" b="1" dirty="0">
              <a:solidFill>
                <a:srgbClr val="000099"/>
              </a:solidFill>
              <a:latin typeface="Arial" charset="0"/>
              <a:cs typeface="Angsana New" pitchFamily="18" charset="-34"/>
            </a:endParaRPr>
          </a:p>
          <a:p>
            <a:pPr algn="ctr">
              <a:defRPr/>
            </a:pPr>
            <a:r>
              <a:rPr lang="th-TH" sz="3000" b="1" dirty="0">
                <a:solidFill>
                  <a:srgbClr val="000099"/>
                </a:solidFill>
                <a:latin typeface="Arial" charset="0"/>
                <a:cs typeface="Angsana New" pitchFamily="18" charset="-34"/>
              </a:rPr>
              <a:t>(2020)</a:t>
            </a:r>
          </a:p>
        </p:txBody>
      </p:sp>
      <p:sp>
        <p:nvSpPr>
          <p:cNvPr id="119844" name="AutoShape 36"/>
          <p:cNvSpPr>
            <a:spLocks noChangeArrowheads="1"/>
          </p:cNvSpPr>
          <p:nvPr/>
        </p:nvSpPr>
        <p:spPr bwMode="auto">
          <a:xfrm>
            <a:off x="5334000" y="990600"/>
            <a:ext cx="3581400" cy="1295400"/>
          </a:xfrm>
          <a:prstGeom prst="flowChartConnector">
            <a:avLst/>
          </a:prstGeom>
          <a:solidFill>
            <a:srgbClr val="FF0000"/>
          </a:solidFill>
          <a:ln w="9525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ngsana New" pitchFamily="18" charset="-34"/>
              </a:rPr>
              <a:t>Productivity </a:t>
            </a:r>
          </a:p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ngsana New" pitchFamily="18" charset="-34"/>
              </a:rPr>
              <a:t>under limited conditions</a:t>
            </a:r>
            <a:endParaRPr lang="th-TH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ngsana New" pitchFamily="18" charset="-34"/>
            </a:endParaRPr>
          </a:p>
        </p:txBody>
      </p:sp>
      <p:sp>
        <p:nvSpPr>
          <p:cNvPr id="119846" name="AutoShape 38"/>
          <p:cNvSpPr>
            <a:spLocks noChangeArrowheads="1"/>
          </p:cNvSpPr>
          <p:nvPr/>
        </p:nvSpPr>
        <p:spPr bwMode="auto">
          <a:xfrm>
            <a:off x="5410200" y="4572000"/>
            <a:ext cx="3581400" cy="990600"/>
          </a:xfrm>
          <a:prstGeom prst="flowChartConnector">
            <a:avLst/>
          </a:prstGeom>
          <a:solidFill>
            <a:srgbClr val="FF0000"/>
          </a:solidFill>
          <a:ln w="9525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ngsana New" pitchFamily="18" charset="-34"/>
              </a:rPr>
              <a:t>Reduction of malnutrition</a:t>
            </a:r>
            <a:endParaRPr lang="th-TH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ngsana New" pitchFamily="18" charset="-34"/>
            </a:endParaRPr>
          </a:p>
        </p:txBody>
      </p:sp>
      <p:sp>
        <p:nvSpPr>
          <p:cNvPr id="119847" name="AutoShape 39"/>
          <p:cNvSpPr>
            <a:spLocks noChangeArrowheads="1"/>
          </p:cNvSpPr>
          <p:nvPr/>
        </p:nvSpPr>
        <p:spPr bwMode="auto">
          <a:xfrm>
            <a:off x="228600" y="990600"/>
            <a:ext cx="4114800" cy="1447800"/>
          </a:xfrm>
          <a:prstGeom prst="flowChartConnector">
            <a:avLst/>
          </a:prstGeom>
          <a:solidFill>
            <a:srgbClr val="FF0000"/>
          </a:solidFill>
          <a:ln w="9525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ngsana New" pitchFamily="18" charset="-34"/>
              </a:rPr>
              <a:t>Increasing of 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ngsana New" pitchFamily="18" charset="-34"/>
              </a:rPr>
              <a:t>productivity </a:t>
            </a:r>
          </a:p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ngsana New" pitchFamily="18" charset="-34"/>
              </a:rPr>
              <a:t>in poor countries</a:t>
            </a:r>
            <a:endParaRPr lang="th-TH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ngsana New" pitchFamily="18" charset="-34"/>
            </a:endParaRPr>
          </a:p>
        </p:txBody>
      </p:sp>
      <p:sp>
        <p:nvSpPr>
          <p:cNvPr id="119848" name="AutoShape 40"/>
          <p:cNvSpPr>
            <a:spLocks noChangeArrowheads="1"/>
          </p:cNvSpPr>
          <p:nvPr/>
        </p:nvSpPr>
        <p:spPr bwMode="auto">
          <a:xfrm>
            <a:off x="228600" y="4648200"/>
            <a:ext cx="3581400" cy="1066800"/>
          </a:xfrm>
          <a:prstGeom prst="flowChartConnector">
            <a:avLst/>
          </a:prstGeom>
          <a:solidFill>
            <a:srgbClr val="FF0000"/>
          </a:solidFill>
          <a:ln w="9525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ngsana New" pitchFamily="18" charset="-34"/>
              </a:rPr>
              <a:t>Increasing of</a:t>
            </a:r>
          </a:p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ngsana New" pitchFamily="18" charset="-34"/>
              </a:rPr>
              <a:t> income and</a:t>
            </a:r>
            <a:r>
              <a:rPr lang="th-TH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ngsana New" pitchFamily="18" charset="-34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ngsana New" pitchFamily="18" charset="-34"/>
              </a:rPr>
              <a:t>employment</a:t>
            </a:r>
            <a:endParaRPr lang="th-TH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ngsana New" pitchFamily="18" charset="-34"/>
            </a:endParaRPr>
          </a:p>
        </p:txBody>
      </p:sp>
      <p:sp>
        <p:nvSpPr>
          <p:cNvPr id="30727" name="AutoShape 42"/>
          <p:cNvSpPr>
            <a:spLocks noChangeArrowheads="1"/>
          </p:cNvSpPr>
          <p:nvPr/>
        </p:nvSpPr>
        <p:spPr bwMode="auto">
          <a:xfrm rot="-7565596">
            <a:off x="5486400" y="22098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28" name="AutoShape 43"/>
          <p:cNvSpPr>
            <a:spLocks noChangeArrowheads="1"/>
          </p:cNvSpPr>
          <p:nvPr/>
        </p:nvSpPr>
        <p:spPr bwMode="auto">
          <a:xfrm rot="-2093986">
            <a:off x="5334000" y="38100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29" name="AutoShape 44"/>
          <p:cNvSpPr>
            <a:spLocks noChangeArrowheads="1"/>
          </p:cNvSpPr>
          <p:nvPr/>
        </p:nvSpPr>
        <p:spPr bwMode="auto">
          <a:xfrm rot="8885936">
            <a:off x="3390900" y="23241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30" name="AutoShape 45"/>
          <p:cNvSpPr>
            <a:spLocks noChangeArrowheads="1"/>
          </p:cNvSpPr>
          <p:nvPr/>
        </p:nvSpPr>
        <p:spPr bwMode="auto">
          <a:xfrm rot="3719677">
            <a:off x="3086100" y="38481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5" name="Rectangle 14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27000" y="6464299"/>
            <a:ext cx="4902200" cy="3302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28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-1" y="-7326"/>
            <a:ext cx="9143999" cy="5661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0500" y="62468"/>
            <a:ext cx="878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Challenge in 2020</a:t>
            </a:r>
            <a:endParaRPr lang="en-US" sz="2400" dirty="0" smtClean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558800"/>
            <a:ext cx="914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75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sofiaglobe.com/wp-content/uploads/2014/05/sofia-science-festival-logo-and-tree_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277"/>
          <a:stretch/>
        </p:blipFill>
        <p:spPr bwMode="auto">
          <a:xfrm>
            <a:off x="5442857" y="76047"/>
            <a:ext cx="3701143" cy="44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1" y="1199357"/>
            <a:ext cx="5268686" cy="2138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E96751"/>
                </a:solidFill>
                <a:latin typeface="Century Gothic" panose="020B0502020202020204" pitchFamily="34" charset="0"/>
              </a:rPr>
              <a:t>THANK YOU</a:t>
            </a:r>
            <a:br>
              <a:rPr lang="en-US" sz="6000" dirty="0" smtClean="0">
                <a:solidFill>
                  <a:srgbClr val="E96751"/>
                </a:solidFill>
                <a:latin typeface="Century Gothic" panose="020B0502020202020204" pitchFamily="34" charset="0"/>
              </a:rPr>
            </a:br>
            <a:r>
              <a:rPr lang="en-US" sz="6000" dirty="0" smtClean="0">
                <a:solidFill>
                  <a:srgbClr val="E96751"/>
                </a:solidFill>
                <a:latin typeface="Century Gothic" panose="020B0502020202020204" pitchFamily="34" charset="0"/>
              </a:rPr>
              <a:t>FOR YOUR ATTENTION</a:t>
            </a:r>
            <a:endParaRPr lang="en-US" sz="6000" dirty="0">
              <a:solidFill>
                <a:srgbClr val="E967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43000" y="5177838"/>
            <a:ext cx="6858000" cy="10362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 PRAKIT SUKYAI</a:t>
            </a:r>
            <a:endParaRPr lang="th-TH" sz="2000" b="1" spc="3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DEPARTMENT OF </a:t>
            </a:r>
            <a:r>
              <a:rPr lang="en-US" sz="2000" b="1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BIOTECHNOLOGY</a:t>
            </a:r>
            <a:br>
              <a:rPr lang="en-US" sz="2000" b="1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FACULTY OF </a:t>
            </a:r>
            <a:r>
              <a:rPr lang="en-US" sz="2000" b="1" spc="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AGRO-INDUSTRY</a:t>
            </a:r>
            <a:endParaRPr lang="en-US" sz="2000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446136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39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36" name="Picture 20" descr="http://cdn.sheknows.com/articles/2012/04/one-stop-shopping-for-fabulous-kids-clothes-baby-pha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1" y="5017663"/>
            <a:ext cx="1747205" cy="11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4820" name="Picture 4" descr="http://the-mni.com/wp-content/uploads/2013/12/human_life_cycle_by_puputd-d2zn2b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4513"/>
            <a:ext cx="9144000" cy="3321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280271" y="3897476"/>
            <a:ext cx="2347686" cy="7917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95000"/>
                  <a:shade val="67500"/>
                  <a:satMod val="115000"/>
                </a:schemeClr>
              </a:gs>
              <a:gs pos="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8100">
            <a:solidFill>
              <a:srgbClr val="428BCE"/>
            </a:solidFill>
          </a:ln>
          <a:effectLst>
            <a:outerShdw blurRad="50800" dist="38100" dir="5400000" sx="101000" sy="101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Resident</a:t>
            </a:r>
            <a:endParaRPr lang="en-US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14613" y="3897476"/>
            <a:ext cx="2347686" cy="7917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95000"/>
                  <a:shade val="67500"/>
                  <a:satMod val="115000"/>
                </a:schemeClr>
              </a:gs>
              <a:gs pos="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8100">
            <a:solidFill>
              <a:srgbClr val="428BCE"/>
            </a:solidFill>
          </a:ln>
          <a:effectLst>
            <a:outerShdw blurRad="50800" dist="38100" dir="5400000" sx="101000" sy="101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Medicine</a:t>
            </a:r>
            <a:endParaRPr lang="en-US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80271" y="5107866"/>
            <a:ext cx="2347686" cy="7917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95000"/>
                  <a:shade val="67500"/>
                  <a:satMod val="115000"/>
                </a:schemeClr>
              </a:gs>
              <a:gs pos="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8100">
            <a:solidFill>
              <a:srgbClr val="428BCE"/>
            </a:solidFill>
          </a:ln>
          <a:effectLst>
            <a:outerShdw blurRad="50800" dist="38100" dir="5400000" sx="101000" sy="101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Clothes</a:t>
            </a:r>
            <a:endParaRPr lang="en-US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914613" y="5107866"/>
            <a:ext cx="2347686" cy="7917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95000"/>
                  <a:shade val="67500"/>
                  <a:satMod val="115000"/>
                </a:schemeClr>
              </a:gs>
              <a:gs pos="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8100">
            <a:solidFill>
              <a:srgbClr val="428BCE"/>
            </a:solidFill>
          </a:ln>
          <a:effectLst>
            <a:outerShdw blurRad="50800" dist="38100" dir="5400000" sx="101000" sy="101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5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Food &amp; Water</a:t>
            </a:r>
            <a:endParaRPr lang="en-US" sz="2400" spc="-1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Isosceles Triangle 2"/>
          <p:cNvSpPr/>
          <p:nvPr/>
        </p:nvSpPr>
        <p:spPr>
          <a:xfrm rot="10800000">
            <a:off x="444500" y="2476500"/>
            <a:ext cx="8356600" cy="1399595"/>
          </a:xfrm>
          <a:prstGeom prst="triangle">
            <a:avLst>
              <a:gd name="adj" fmla="val 4832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28" name="Picture 12" descr="http://images.theage.com.au/2011/09/29/2656376/art-meds-420x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084" y="3916687"/>
            <a:ext cx="1698170" cy="8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0" name="Picture 14" descr="http://graphichive.net/uploaded/fordesigner/13132729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084" y="4842071"/>
            <a:ext cx="1660500" cy="12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4" name="Picture 18" descr="http://www.associerge.com/wp-content/uploads/2013/12/green-energy-technology-home-products-14817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26" y="3667550"/>
            <a:ext cx="1904017" cy="130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76315" y="2761411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FOUR REQUISITES</a:t>
            </a:r>
            <a:endParaRPr lang="en-US" sz="28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00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3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ater.panacea-life.com/Content/Images/uploaded/waterinbody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44" y="1017795"/>
            <a:ext cx="4160656" cy="49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://prafulla.net/wp-content/sharenreadfiles/2012/07/292017/food-for-bod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4170"/>
            <a:ext cx="4650589" cy="506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45367" y="5492415"/>
            <a:ext cx="1205222" cy="47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0500" y="62468"/>
            <a:ext cx="462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FOOD</a:t>
            </a:r>
            <a:r>
              <a:rPr lang="en-US" sz="2400" b="1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 &amp; WATER </a:t>
            </a:r>
            <a:r>
              <a:rPr lang="en-US" sz="2400" dirty="0" smtClean="0">
                <a:latin typeface="Century Gothic" panose="020B0502020202020204" pitchFamily="34" charset="0"/>
              </a:rPr>
              <a:t>FOR MANKIND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79400" y="558800"/>
            <a:ext cx="8864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9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92" name="Picture 24" descr="http://www.firetown.com/wp-content/uploads/2014/08/International-Business-Transac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2" y="885371"/>
            <a:ext cx="9149681" cy="51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0500" y="62468"/>
            <a:ext cx="6421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AGRICULTURE</a:t>
            </a:r>
            <a:r>
              <a:rPr lang="en-US" sz="2400" b="1" dirty="0" smtClean="0"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latin typeface="Century Gothic" panose="020B0502020202020204" pitchFamily="34" charset="0"/>
              </a:rPr>
              <a:t>FOR FOOD PRODUCTION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79400" y="558800"/>
            <a:ext cx="8864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4" name="Picture 26" descr="http://upload.wikimedia.org/wikipedia/commons/2/29/Cut_sugarca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7" r="12847"/>
          <a:stretch/>
        </p:blipFill>
        <p:spPr bwMode="auto">
          <a:xfrm>
            <a:off x="2004434" y="3520924"/>
            <a:ext cx="1136304" cy="1136304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http://www.directagriculture.com/media/images/australia/new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r="43954"/>
          <a:stretch/>
        </p:blipFill>
        <p:spPr bwMode="auto">
          <a:xfrm>
            <a:off x="3015760" y="4845338"/>
            <a:ext cx="940214" cy="940214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http://www.ccagr.com/images/stories/ccagr/china%20agriculture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r="25583"/>
          <a:stretch/>
        </p:blipFill>
        <p:spPr bwMode="auto">
          <a:xfrm>
            <a:off x="2477299" y="2199531"/>
            <a:ext cx="1076922" cy="1076922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http://3.bp.blogspot.com/-b5DdzQRljeE/TuZQoizMoOI/AAAAAAAAdTg/14dODVyJFIQ/s400/fresh-cor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0"/>
          <a:stretch/>
        </p:blipFill>
        <p:spPr bwMode="auto">
          <a:xfrm>
            <a:off x="6572082" y="3999012"/>
            <a:ext cx="1316433" cy="1316433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2" name="Picture 34" descr="http://umuhinzi.com/files/uploads/2013/07/Gisagara-coffee-growers-concerned-over-low-prices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" t="-34" r="25751" b="34"/>
          <a:stretch/>
        </p:blipFill>
        <p:spPr bwMode="auto">
          <a:xfrm>
            <a:off x="7530417" y="2694593"/>
            <a:ext cx="1421613" cy="1421613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4" name="Picture 36" descr="http://3.bp.blogspot.com/_ZCdQXZW_dxg/TMh7Zwwka9I/AAAAAAAAAAY/KDE3OvXrbAo/s1600/2009_03_14_Agriculture_Usa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8" r="5936"/>
          <a:stretch/>
        </p:blipFill>
        <p:spPr bwMode="auto">
          <a:xfrm>
            <a:off x="5335813" y="2172462"/>
            <a:ext cx="1485901" cy="1485901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6" name="Picture 38" descr="http://i.unu.edu/media/unu.edu/publication/18682/5191210880_a77419bf9e_o-640x36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t="1248" r="22374" b="-1248"/>
          <a:stretch/>
        </p:blipFill>
        <p:spPr bwMode="auto">
          <a:xfrm>
            <a:off x="190500" y="4657228"/>
            <a:ext cx="1501066" cy="1501066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8" name="Picture 40" descr="http://img.timeinc.net/time/photoessays/2010/top10_dangerous_foods/cassava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7" r="17427"/>
          <a:stretch/>
        </p:blipFill>
        <p:spPr bwMode="auto">
          <a:xfrm>
            <a:off x="3693920" y="3167223"/>
            <a:ext cx="1017779" cy="101777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9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fuelthemovement.com/wp-content/uploads/2013/01/bread-300x2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576" y="3705219"/>
            <a:ext cx="4070424" cy="283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t1.thehealthsite.com/wp-content/gallery/10-food-items-to-lose-weight/d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9677" y1="2727" x2="72258" y2="11212"/>
                        <a14:foregroundMark x1="93065" y1="30909" x2="81935" y2="36364"/>
                        <a14:foregroundMark x1="5484" y1="34242" x2="14677" y2="37576"/>
                        <a14:foregroundMark x1="16935" y1="33333" x2="16935" y2="33333"/>
                        <a14:foregroundMark x1="18871" y1="34242" x2="23871" y2="35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3282529"/>
            <a:ext cx="6311900" cy="335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3250" y="577726"/>
            <a:ext cx="34211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pc="3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STAPLE  </a:t>
            </a:r>
          </a:p>
          <a:p>
            <a:r>
              <a:rPr lang="en-US" sz="6600" spc="3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FOOD</a:t>
            </a:r>
            <a:endParaRPr lang="en-US" sz="6000" spc="300" dirty="0" smtClean="0">
              <a:solidFill>
                <a:srgbClr val="0070C0"/>
              </a:solidFill>
              <a:latin typeface="Bookman Old Style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79400" y="558800"/>
            <a:ext cx="8864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http://eduspace01.wikispaces.com/file/view/staples.jpg/126680427/616x240/stapl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333" l="1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-304801"/>
            <a:ext cx="6421516" cy="370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1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76581" y="1538481"/>
            <a:ext cx="47244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ngsana New" pitchFamily="18" charset="-34"/>
              </a:rPr>
              <a:t>The past</a:t>
            </a:r>
            <a:r>
              <a:rPr lang="th-TH" sz="3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ngsana New" pitchFamily="18" charset="-34"/>
              </a:rPr>
              <a:t>...</a:t>
            </a:r>
          </a:p>
          <a:p>
            <a:pPr eaLnBrk="0" hangingPunct="0"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cs typeface="Angsana New" pitchFamily="18" charset="-34"/>
              </a:rPr>
              <a:t>Eating for </a:t>
            </a:r>
            <a:r>
              <a:rPr lang="en-US" sz="2800" b="1" dirty="0">
                <a:solidFill>
                  <a:srgbClr val="0070C0"/>
                </a:solidFill>
                <a:latin typeface="Century Gothic" panose="020B0502020202020204" pitchFamily="34" charset="0"/>
                <a:cs typeface="Angsana New" pitchFamily="18" charset="-34"/>
              </a:rPr>
              <a:t>Living</a:t>
            </a:r>
            <a:endParaRPr lang="th-TH" sz="2800" b="1" dirty="0">
              <a:solidFill>
                <a:srgbClr val="0070C0"/>
              </a:solidFill>
              <a:latin typeface="Century Gothic" panose="020B0502020202020204" pitchFamily="34" charset="0"/>
              <a:cs typeface="Angsana New" pitchFamily="18" charset="-34"/>
            </a:endParaRPr>
          </a:p>
        </p:txBody>
      </p:sp>
      <p:pic>
        <p:nvPicPr>
          <p:cNvPr id="37892" name="Picture 4" descr="http://b.fastcompany.net/multisite_files/coexist/imagecache/1280/article_feature/1280-eating-habi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343" y="3563493"/>
            <a:ext cx="5239657" cy="2684797"/>
          </a:xfrm>
          <a:prstGeom prst="rect">
            <a:avLst/>
          </a:prstGeom>
          <a:noFill/>
          <a:effectLst>
            <a:outerShdw blurRad="50800" dir="5400000" sx="77000" sy="77000" algn="ctr" rotWithShape="0">
              <a:srgbClr val="000000">
                <a:alpha val="0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59200" y="3563494"/>
            <a:ext cx="2438400" cy="2699310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30000"/>
                  <a:satMod val="115000"/>
                  <a:alpha val="0"/>
                  <a:lumMod val="0"/>
                  <a:lumOff val="100000"/>
                </a:schemeClr>
              </a:gs>
              <a:gs pos="10000">
                <a:schemeClr val="bg1">
                  <a:shade val="100000"/>
                  <a:satMod val="115000"/>
                  <a:lumMod val="99000"/>
                  <a:lumOff val="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76581" y="4379226"/>
            <a:ext cx="60198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3600" dirty="0">
                <a:solidFill>
                  <a:srgbClr val="CC0000"/>
                </a:solidFill>
                <a:latin typeface="Century Gothic" panose="020B0502020202020204" pitchFamily="34" charset="0"/>
                <a:cs typeface="Angsana New" pitchFamily="18" charset="-34"/>
              </a:rPr>
              <a:t>The present</a:t>
            </a:r>
            <a:r>
              <a:rPr lang="th-TH" sz="3600" dirty="0">
                <a:solidFill>
                  <a:srgbClr val="CC0000"/>
                </a:solidFill>
                <a:latin typeface="Century Gothic" panose="020B0502020202020204" pitchFamily="34" charset="0"/>
                <a:cs typeface="Angsana New" pitchFamily="18" charset="-34"/>
              </a:rPr>
              <a:t>...</a:t>
            </a:r>
          </a:p>
          <a:p>
            <a:pPr eaLnBrk="0" hangingPunct="0">
              <a:defRPr/>
            </a:pPr>
            <a:r>
              <a:rPr lang="en-US" sz="2800" dirty="0">
                <a:solidFill>
                  <a:srgbClr val="CC0000"/>
                </a:solidFill>
                <a:latin typeface="Century Gothic" panose="020B0502020202020204" pitchFamily="34" charset="0"/>
                <a:cs typeface="Angsana New" pitchFamily="18" charset="-34"/>
              </a:rPr>
              <a:t>Eating for </a:t>
            </a:r>
            <a:r>
              <a:rPr lang="en-US" sz="2800" b="1" dirty="0">
                <a:solidFill>
                  <a:srgbClr val="CC0000"/>
                </a:solidFill>
                <a:latin typeface="Century Gothic" panose="020B0502020202020204" pitchFamily="34" charset="0"/>
                <a:cs typeface="Angsana New" pitchFamily="18" charset="-34"/>
              </a:rPr>
              <a:t>Happiness</a:t>
            </a:r>
            <a:endParaRPr lang="th-TH" sz="2800" b="1" dirty="0">
              <a:solidFill>
                <a:srgbClr val="CC0000"/>
              </a:solidFill>
              <a:latin typeface="Century Gothic" panose="020B0502020202020204" pitchFamily="34" charset="0"/>
              <a:cs typeface="Angsana New" pitchFamily="18" charset="-34"/>
            </a:endParaRPr>
          </a:p>
        </p:txBody>
      </p:sp>
      <p:pic>
        <p:nvPicPr>
          <p:cNvPr id="37896" name="Picture 8" descr="http://news.bbcimg.co.uk/media/images/67213000/jpg/_67213280_packedinde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37" y="740220"/>
            <a:ext cx="5053263" cy="26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0500" y="62468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FOOD FOR LIFE </a:t>
            </a:r>
            <a:r>
              <a:rPr lang="en-US" sz="24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?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79400" y="558800"/>
            <a:ext cx="8864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7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</a:t>
            </a:r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5373" y="1628967"/>
            <a:ext cx="3276582" cy="791779"/>
            <a:chOff x="75373" y="2717517"/>
            <a:chExt cx="2347686" cy="791779"/>
          </a:xfrm>
        </p:grpSpPr>
        <p:sp>
          <p:nvSpPr>
            <p:cNvPr id="13" name="Rounded Rectangle 12"/>
            <p:cNvSpPr/>
            <p:nvPr/>
          </p:nvSpPr>
          <p:spPr>
            <a:xfrm>
              <a:off x="75373" y="2717517"/>
              <a:ext cx="2347686" cy="791779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40993" y="2728687"/>
              <a:ext cx="13325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 smtClean="0">
                  <a:latin typeface="Century Gothic" panose="020B0502020202020204" pitchFamily="34" charset="0"/>
                </a:rPr>
                <a:t>FOOD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75583" y="292406"/>
            <a:ext cx="4351484" cy="791779"/>
            <a:chOff x="2804059" y="917745"/>
            <a:chExt cx="4743370" cy="791779"/>
          </a:xfrm>
        </p:grpSpPr>
        <p:sp>
          <p:nvSpPr>
            <p:cNvPr id="14" name="TextBox 13"/>
            <p:cNvSpPr txBox="1"/>
            <p:nvPr/>
          </p:nvSpPr>
          <p:spPr>
            <a:xfrm>
              <a:off x="3125291" y="1030513"/>
              <a:ext cx="4030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Century Gothic" panose="020B0502020202020204" pitchFamily="34" charset="0"/>
                </a:rPr>
                <a:t>STORAGE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804059" y="917745"/>
              <a:ext cx="4743370" cy="79177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75583" y="1620556"/>
            <a:ext cx="4351484" cy="791779"/>
            <a:chOff x="2804059" y="2245895"/>
            <a:chExt cx="4743370" cy="791779"/>
          </a:xfrm>
        </p:grpSpPr>
        <p:sp>
          <p:nvSpPr>
            <p:cNvPr id="17" name="TextBox 16"/>
            <p:cNvSpPr txBox="1"/>
            <p:nvPr/>
          </p:nvSpPr>
          <p:spPr>
            <a:xfrm>
              <a:off x="3125292" y="2344149"/>
              <a:ext cx="41793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Century Gothic" panose="020B0502020202020204" pitchFamily="34" charset="0"/>
                </a:rPr>
                <a:t>PRESERVATION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804059" y="2245895"/>
              <a:ext cx="4743370" cy="79177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75583" y="2999413"/>
            <a:ext cx="4351484" cy="791779"/>
            <a:chOff x="2804059" y="3624752"/>
            <a:chExt cx="4743370" cy="791779"/>
          </a:xfrm>
        </p:grpSpPr>
        <p:sp>
          <p:nvSpPr>
            <p:cNvPr id="19" name="TextBox 18"/>
            <p:cNvSpPr txBox="1"/>
            <p:nvPr/>
          </p:nvSpPr>
          <p:spPr>
            <a:xfrm>
              <a:off x="3125291" y="3723006"/>
              <a:ext cx="41793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Century Gothic" panose="020B0502020202020204" pitchFamily="34" charset="0"/>
                </a:rPr>
                <a:t>PROCESSING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804059" y="3624752"/>
              <a:ext cx="4743370" cy="79177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3351955" y="2011197"/>
            <a:ext cx="823628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27241" y="688295"/>
            <a:ext cx="34834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845431" y="3395302"/>
            <a:ext cx="34834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827241" y="673780"/>
            <a:ext cx="0" cy="27432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5230485" y="5053292"/>
            <a:ext cx="3296582" cy="791779"/>
            <a:chOff x="2804059" y="3624752"/>
            <a:chExt cx="4743370" cy="791779"/>
          </a:xfrm>
        </p:grpSpPr>
        <p:sp>
          <p:nvSpPr>
            <p:cNvPr id="35" name="TextBox 34"/>
            <p:cNvSpPr txBox="1"/>
            <p:nvPr/>
          </p:nvSpPr>
          <p:spPr>
            <a:xfrm>
              <a:off x="3125291" y="3795576"/>
              <a:ext cx="4179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600" dirty="0" smtClean="0">
                  <a:latin typeface="Century Gothic" panose="020B0502020202020204" pitchFamily="34" charset="0"/>
                </a:rPr>
                <a:t>PRICE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804059" y="3624752"/>
              <a:ext cx="4743370" cy="79177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230485" y="4039193"/>
            <a:ext cx="3296582" cy="791779"/>
            <a:chOff x="2804059" y="3624752"/>
            <a:chExt cx="4743370" cy="791779"/>
          </a:xfrm>
        </p:grpSpPr>
        <p:sp>
          <p:nvSpPr>
            <p:cNvPr id="41" name="TextBox 40"/>
            <p:cNvSpPr txBox="1"/>
            <p:nvPr/>
          </p:nvSpPr>
          <p:spPr>
            <a:xfrm>
              <a:off x="3125291" y="3795576"/>
              <a:ext cx="4179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600" dirty="0" smtClean="0">
                  <a:latin typeface="Century Gothic" panose="020B0502020202020204" pitchFamily="34" charset="0"/>
                </a:rPr>
                <a:t>QUALITY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804059" y="3624752"/>
              <a:ext cx="4743370" cy="79177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7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13500"/>
            <a:ext cx="9144000" cy="444500"/>
          </a:xfrm>
          <a:prstGeom prst="rect">
            <a:avLst/>
          </a:prstGeom>
          <a:solidFill>
            <a:srgbClr val="428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7000" y="6464299"/>
            <a:ext cx="4902200" cy="330201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PAGE: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r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 FOOD FOR MANKIND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97600" y="6464298"/>
            <a:ext cx="2946400" cy="33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DR.PRAKIT SUKYAI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63627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0500" y="62468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 smtClean="0">
                <a:latin typeface="Century Gothic" panose="020B0502020202020204" pitchFamily="34" charset="0"/>
              </a:rPr>
              <a:t>FOOD PRODUCTS</a:t>
            </a:r>
            <a:endParaRPr lang="en-US" sz="2400" dirty="0" smtClean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79400" y="558800"/>
            <a:ext cx="8864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http://maxcdn.fooyoh.com/files/attach/images/613/415/522/005/sme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50" y="1190169"/>
            <a:ext cx="3367550" cy="22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foodsense.net/wp-content/uploads/2014/04/ID-1004536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2" y="1775286"/>
            <a:ext cx="4113892" cy="350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www.ucsvt.org/site/wp-content/uploads/2013/04/For-Clients-Satisfaction-Survey-iStock_000011223065XSma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54" y="3991431"/>
            <a:ext cx="3380646" cy="224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4499423" y="3526248"/>
            <a:ext cx="4079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SATISFACTION</a:t>
            </a:r>
            <a:r>
              <a:rPr lang="en-US" sz="2400" b="1" dirty="0" smtClean="0"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latin typeface="Century Gothic" panose="020B0502020202020204" pitchFamily="34" charset="0"/>
              </a:rPr>
              <a:t>(abstract)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5091" y="658739"/>
            <a:ext cx="405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UTILIZATION</a:t>
            </a:r>
            <a:r>
              <a:rPr lang="en-US" sz="2400" dirty="0" smtClean="0">
                <a:latin typeface="Century Gothic" panose="020B0502020202020204" pitchFamily="34" charset="0"/>
              </a:rPr>
              <a:t> (concrete)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26743" y="1190169"/>
            <a:ext cx="313239" cy="2235214"/>
          </a:xfrm>
          <a:prstGeom prst="rect">
            <a:avLst/>
          </a:prstGeom>
          <a:gradFill flip="none" rotWithShape="1">
            <a:gsLst>
              <a:gs pos="0">
                <a:srgbClr val="428BCE">
                  <a:shade val="30000"/>
                  <a:satMod val="115000"/>
                </a:srgbClr>
              </a:gs>
              <a:gs pos="50000">
                <a:srgbClr val="428BCE">
                  <a:shade val="67500"/>
                  <a:satMod val="115000"/>
                </a:srgbClr>
              </a:gs>
              <a:gs pos="100000">
                <a:srgbClr val="428BC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326742" y="3991431"/>
            <a:ext cx="313239" cy="2235214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10" y="540668"/>
            <a:ext cx="28985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3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QUALITY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7782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878</TotalTime>
  <Words>879</Words>
  <Application>Microsoft Office PowerPoint</Application>
  <PresentationFormat>On-screen Show (4:3)</PresentationFormat>
  <Paragraphs>382</Paragraphs>
  <Slides>28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Chart</vt:lpstr>
      <vt:lpstr>FOOD  FOR  MANKIND</vt:lpstr>
      <vt:lpstr>PAGE: 1 - FOOD FOR MANKIND</vt:lpstr>
      <vt:lpstr>PAGE: 2 - FOOD FOR MANKIND</vt:lpstr>
      <vt:lpstr>PAGE: 3 - FOOD FOR MANKIND</vt:lpstr>
      <vt:lpstr>PAGE: 4 - FOOD FOR MANKIND</vt:lpstr>
      <vt:lpstr>PAGE: 6 - FOOD FOR MANKIND</vt:lpstr>
      <vt:lpstr>PAGE: 5 - FOOD FOR MANKIND</vt:lpstr>
      <vt:lpstr>PAGE: 7 - FOOD FOR MANKIND</vt:lpstr>
      <vt:lpstr>PAGE: 8 - FOOD FOR MANKIND</vt:lpstr>
      <vt:lpstr>PAGE: 9 - FOOD FOR MANKIND</vt:lpstr>
      <vt:lpstr>PAGE: 10 - FOOD FOR MANKIND</vt:lpstr>
      <vt:lpstr>PAGE: 12 - FOOD FOR MANKIND</vt:lpstr>
      <vt:lpstr>PAGE: 13 - FOOD FOR MANKIND</vt:lpstr>
      <vt:lpstr>PAGE: 14 - FOOD FOR MANKIND</vt:lpstr>
      <vt:lpstr>PAGE: 15 - FOOD FOR MANKIND</vt:lpstr>
      <vt:lpstr>PAGE: 16 - FOOD FOR MANKIND</vt:lpstr>
      <vt:lpstr>PAGE: 17 - FOOD FOR MANKIND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FOR MANKIND</dc:title>
  <dc:creator>pc1</dc:creator>
  <cp:lastModifiedBy>A</cp:lastModifiedBy>
  <cp:revision>50</cp:revision>
  <dcterms:created xsi:type="dcterms:W3CDTF">2014-08-21T08:47:01Z</dcterms:created>
  <dcterms:modified xsi:type="dcterms:W3CDTF">2015-01-21T03:16:01Z</dcterms:modified>
</cp:coreProperties>
</file>